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>
      <p:cViewPr varScale="1">
        <p:scale>
          <a:sx n="78" d="100"/>
          <a:sy n="78" d="100"/>
        </p:scale>
        <p:origin x="141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3EAE0-2C5F-4022-9784-C96076AD1AA1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57849-7711-45FC-9246-ECCD6125FF4E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252536" y="1412776"/>
            <a:ext cx="6858000" cy="2387600"/>
          </a:xfrm>
        </p:spPr>
        <p:txBody>
          <a:bodyPr>
            <a:normAutofit/>
          </a:bodyPr>
          <a:lstStyle/>
          <a:p>
            <a:r>
              <a:rPr lang="sl-SI" sz="7200" b="1" dirty="0" smtClean="0"/>
              <a:t>ČLOVEŠKO</a:t>
            </a:r>
            <a:r>
              <a:rPr lang="sl-SI" sz="7200" b="1" dirty="0">
                <a:solidFill>
                  <a:schemeClr val="bg1"/>
                </a:solidFill>
              </a:rPr>
              <a:t> </a:t>
            </a:r>
            <a:r>
              <a:rPr lang="sl-SI" sz="7200" b="1" dirty="0" smtClean="0">
                <a:solidFill>
                  <a:schemeClr val="bg1"/>
                </a:solidFill>
              </a:rPr>
              <a:t/>
            </a:r>
            <a:br>
              <a:rPr lang="sl-SI" sz="7200" b="1" dirty="0" smtClean="0">
                <a:solidFill>
                  <a:schemeClr val="bg1"/>
                </a:solidFill>
              </a:rPr>
            </a:br>
            <a:r>
              <a:rPr lang="sl-SI" sz="7200" b="1" dirty="0" smtClean="0"/>
              <a:t>TELO</a:t>
            </a:r>
            <a:endParaRPr lang="sl-SI" sz="72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210" y1="88245" x2="43210" y2="88245"/>
                        <a14:foregroundMark x1="41358" y1="85829" x2="41358" y2="85829"/>
                        <a14:foregroundMark x1="36831" y1="81804" x2="36831" y2="81804"/>
                        <a14:foregroundMark x1="69959" y1="78744" x2="69959" y2="78744"/>
                        <a14:foregroundMark x1="69959" y1="69887" x2="69959" y2="69887"/>
                        <a14:foregroundMark x1="73868" y1="74235" x2="73868" y2="74235"/>
                        <a14:foregroundMark x1="72428" y1="29469" x2="72428" y2="29469"/>
                        <a14:foregroundMark x1="76337" y1="24960" x2="76337" y2="24960"/>
                        <a14:foregroundMark x1="36831" y1="90338" x2="36831" y2="90338"/>
                        <a14:foregroundMark x1="39300" y1="42834" x2="39300" y2="42834"/>
                        <a14:foregroundMark x1="39918" y1="50403" x2="39918" y2="50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0"/>
            <a:ext cx="3764306" cy="64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ndy Bar Clipart Chocolate - Chocolate Clipart Png,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" b="93849" l="1163" r="100000">
                        <a14:foregroundMark x1="22326" y1="8063" x2="22326" y2="8063"/>
                        <a14:foregroundMark x1="31279" y1="14963" x2="31279" y2="14963"/>
                        <a14:foregroundMark x1="85116" y1="42976" x2="85116" y2="42976"/>
                        <a14:foregroundMark x1="88488" y1="39651" x2="88488" y2="39651"/>
                        <a14:foregroundMark x1="93140" y1="43724" x2="93140" y2="43724"/>
                        <a14:foregroundMark x1="92093" y1="47797" x2="92093" y2="47797"/>
                        <a14:foregroundMark x1="92442" y1="45636" x2="92442" y2="45636"/>
                        <a14:foregroundMark x1="91163" y1="38986" x2="91163" y2="38986"/>
                        <a14:foregroundMark x1="90116" y1="35661" x2="90116" y2="35661"/>
                        <a14:foregroundMark x1="40930" y1="27099" x2="40930" y2="27099"/>
                        <a14:foregroundMark x1="13023" y1="9726" x2="13023" y2="9726"/>
                        <a14:foregroundMark x1="38023" y1="26850" x2="38023" y2="26850"/>
                        <a14:foregroundMark x1="21744" y1="13799" x2="21744" y2="13799"/>
                        <a14:foregroundMark x1="80465" y1="44472" x2="80465" y2="44472"/>
                        <a14:foregroundMark x1="77558" y1="44638" x2="77558" y2="44638"/>
                        <a14:foregroundMark x1="71860" y1="44472" x2="71860" y2="44472"/>
                        <a14:foregroundMark x1="83140" y1="44638" x2="83140" y2="44638"/>
                        <a14:foregroundMark x1="62209" y1="44638" x2="62209" y2="44638"/>
                        <a14:foregroundMark x1="35349" y1="17623" x2="35349" y2="17623"/>
                        <a14:foregroundMark x1="15349" y1="6401" x2="15349" y2="6401"/>
                        <a14:foregroundMark x1="12674" y1="7398" x2="12674" y2="7398"/>
                        <a14:foregroundMark x1="12326" y1="11887" x2="12326" y2="11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913">
            <a:off x="4151283" y="-130415"/>
            <a:ext cx="2034444" cy="37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 descr="Library of image library download pizza pictures png fil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816424" cy="315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brary of teacher apple jpg stock clear background png fil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" y="3675490"/>
            <a:ext cx="2257424" cy="26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ransparent Carrot Clipart Png - Carrot Clipart, Png Download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7" b="92737" l="1977" r="9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114">
            <a:off x="871479" y="2660051"/>
            <a:ext cx="3242947" cy="26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Dog Clipart Fast Food - Transparent Background Hot Dog Clipart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4" y="3789040"/>
            <a:ext cx="3500206" cy="28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Free Hamburger Cliparts Transparent, Download Free Clip Art, Free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1602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Watermelon Clipart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57" b="90000" l="9798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201949" cy="23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cdonalds Pommes Clip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5" r="24065"/>
          <a:stretch/>
        </p:blipFill>
        <p:spPr bwMode="auto">
          <a:xfrm>
            <a:off x="3635896" y="2708920"/>
            <a:ext cx="1836719" cy="31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jeZBesedilom 12"/>
          <p:cNvSpPr txBox="1"/>
          <p:nvPr/>
        </p:nvSpPr>
        <p:spPr>
          <a:xfrm>
            <a:off x="1979712" y="594928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 smtClean="0"/>
              <a:t>Mmmm</a:t>
            </a:r>
            <a:r>
              <a:rPr lang="sl-SI" sz="2400" dirty="0" smtClean="0"/>
              <a:t>…. Vam že kruli po želodčku?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9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98600"/>
            <a:ext cx="2262311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9550" y="365126"/>
            <a:ext cx="8858250" cy="1325563"/>
          </a:xfrm>
        </p:spPr>
        <p:txBody>
          <a:bodyPr>
            <a:normAutofit/>
          </a:bodyPr>
          <a:lstStyle/>
          <a:p>
            <a:r>
              <a:rPr lang="sl-SI" sz="3400" b="1" spc="600" dirty="0" smtClean="0"/>
              <a:t>POŽIRALNIK – ŽELODEC – PREBAVNI TRAKT</a:t>
            </a:r>
            <a:endParaRPr lang="sl-SI" sz="3400" b="1" spc="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4328" y="1623378"/>
            <a:ext cx="6489269" cy="49149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 smtClean="0"/>
              <a:t>Žvečenje v ustih.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 smtClean="0"/>
              <a:t>Požiralnik – po njem hrana in voda potujeta iz ust do želodca.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 smtClean="0"/>
              <a:t>Želodec – hrana se premeša s sokovi in snovmi, da lažje potuje naprej.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 smtClean="0"/>
              <a:t>Tanko in debelo črevo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sl-SI" dirty="0" smtClean="0"/>
              <a:t>   - vsrkanje potrebnih snovi v telo, izločanje nepotrebnih snovi in neprebavljene hrane.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dirty="0" smtClean="0"/>
          </a:p>
        </p:txBody>
      </p:sp>
      <p:cxnSp>
        <p:nvCxnSpPr>
          <p:cNvPr id="7" name="Raven puščični povezovalnik 6"/>
          <p:cNvCxnSpPr>
            <a:stCxn id="12" idx="2"/>
          </p:cNvCxnSpPr>
          <p:nvPr/>
        </p:nvCxnSpPr>
        <p:spPr>
          <a:xfrm>
            <a:off x="6568512" y="2881432"/>
            <a:ext cx="1331880" cy="73676"/>
          </a:xfrm>
          <a:prstGeom prst="straightConnector1">
            <a:avLst/>
          </a:prstGeom>
          <a:ln w="38100">
            <a:solidFill>
              <a:srgbClr val="CD7E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>
            <a:off x="6444208" y="3717032"/>
            <a:ext cx="1571625" cy="497207"/>
          </a:xfrm>
          <a:prstGeom prst="straightConnector1">
            <a:avLst/>
          </a:prstGeom>
          <a:ln w="38100">
            <a:solidFill>
              <a:srgbClr val="D4B5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 rot="120000">
            <a:off x="6018266" y="2512212"/>
            <a:ext cx="11133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CD7EC0"/>
                </a:solidFill>
              </a:rPr>
              <a:t>požiralnik</a:t>
            </a:r>
            <a:endParaRPr lang="sl-SI" b="1" dirty="0">
              <a:solidFill>
                <a:srgbClr val="CD7EC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rot="21037326">
            <a:off x="5601514" y="4612580"/>
            <a:ext cx="13001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rgbClr val="804E6B"/>
                </a:solidFill>
              </a:rPr>
              <a:t>t</a:t>
            </a:r>
            <a:r>
              <a:rPr lang="sl-SI" b="1" dirty="0" smtClean="0">
                <a:solidFill>
                  <a:srgbClr val="804E6B"/>
                </a:solidFill>
              </a:rPr>
              <a:t>anko črevo</a:t>
            </a:r>
            <a:endParaRPr lang="sl-SI" b="1" dirty="0">
              <a:solidFill>
                <a:srgbClr val="804E6B"/>
              </a:solidFill>
            </a:endParaRPr>
          </a:p>
        </p:txBody>
      </p:sp>
      <p:cxnSp>
        <p:nvCxnSpPr>
          <p:cNvPr id="16" name="Raven puščični povezovalnik 15"/>
          <p:cNvCxnSpPr/>
          <p:nvPr/>
        </p:nvCxnSpPr>
        <p:spPr>
          <a:xfrm flipV="1">
            <a:off x="6372200" y="4797152"/>
            <a:ext cx="1724990" cy="941396"/>
          </a:xfrm>
          <a:prstGeom prst="straightConnector1">
            <a:avLst/>
          </a:prstGeom>
          <a:ln w="38100">
            <a:solidFill>
              <a:srgbClr val="F6B3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V="1">
            <a:off x="5940152" y="4653136"/>
            <a:ext cx="1947863" cy="474555"/>
          </a:xfrm>
          <a:prstGeom prst="straightConnector1">
            <a:avLst/>
          </a:prstGeom>
          <a:ln w="38100">
            <a:solidFill>
              <a:srgbClr val="804E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jeZBesedilom 21"/>
          <p:cNvSpPr txBox="1"/>
          <p:nvPr/>
        </p:nvSpPr>
        <p:spPr>
          <a:xfrm rot="767711">
            <a:off x="6473911" y="3380249"/>
            <a:ext cx="90172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D4B533"/>
                </a:solidFill>
              </a:rPr>
              <a:t>želodec</a:t>
            </a:r>
            <a:endParaRPr lang="sl-SI" b="1" dirty="0">
              <a:solidFill>
                <a:srgbClr val="D4B533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 rot="20283040">
            <a:off x="6245935" y="5048172"/>
            <a:ext cx="1414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6B3DA"/>
                </a:solidFill>
              </a:rPr>
              <a:t>debelo črevo</a:t>
            </a:r>
            <a:endParaRPr lang="sl-SI" b="1" dirty="0">
              <a:solidFill>
                <a:srgbClr val="F6B3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 descr="Print Map Quiz: Prehranska piramida (Others - zdrava prehrana ...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194" y1="96667" x2="37194" y2="96667"/>
                        <a14:foregroundMark x1="41925" y1="93333" x2="41925" y2="93333"/>
                        <a14:foregroundMark x1="25449" y1="93833" x2="25449" y2="93833"/>
                        <a14:foregroundMark x1="16313" y1="95167" x2="16313" y2="95167"/>
                        <a14:foregroundMark x1="9625" y1="95500" x2="9625" y2="95500"/>
                        <a14:foregroundMark x1="43230" y1="99333" x2="43230" y2="99333"/>
                        <a14:foregroundMark x1="44209" y1="94833" x2="44209" y2="94833"/>
                        <a14:foregroundMark x1="51387" y1="8167" x2="51387" y2="8167"/>
                        <a14:backgroundMark x1="1305" y1="96167" x2="1305" y2="96167"/>
                        <a14:backgroundMark x1="98206" y1="95500" x2="98206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5832648" cy="64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395536" y="1052736"/>
            <a:ext cx="3240360" cy="4349080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Za zdravo prebavo je pomembno, da se zdravo prehranjujemo, da pijemo zadostno količino vode in smo telesno aktivni.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3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jeZBesedilom 10"/>
          <p:cNvSpPr txBox="1"/>
          <p:nvPr/>
        </p:nvSpPr>
        <p:spPr>
          <a:xfrm>
            <a:off x="2483768" y="4509120"/>
            <a:ext cx="3456384" cy="1877607"/>
          </a:xfrm>
          <a:prstGeom prst="wedgeRoundRectCallout">
            <a:avLst>
              <a:gd name="adj1" fmla="val -16882"/>
              <a:gd name="adj2" fmla="val -3366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400" dirty="0" smtClean="0"/>
              <a:t>Globoko vdihni.</a:t>
            </a:r>
          </a:p>
          <a:p>
            <a:pPr algn="just">
              <a:lnSpc>
                <a:spcPct val="150000"/>
              </a:lnSpc>
            </a:pPr>
            <a:r>
              <a:rPr lang="sl-SI" sz="2400" dirty="0" smtClean="0"/>
              <a:t>Opazuj, kaj se dogaja s tvojim telesom. </a:t>
            </a:r>
            <a:endParaRPr lang="sl-SI" sz="2400" dirty="0"/>
          </a:p>
        </p:txBody>
      </p:sp>
      <p:pic>
        <p:nvPicPr>
          <p:cNvPr id="7" name="2A0C2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11" end="2386.5895"/>
                </p14:media>
              </p:ext>
            </p:extLst>
          </p:nvPr>
        </p:nvPicPr>
        <p:blipFill rotWithShape="1">
          <a:blip r:embed="rId4" cstate="print"/>
          <a:srcRect l="22006" t="3620" r="22174" b="2979"/>
          <a:stretch/>
        </p:blipFill>
        <p:spPr>
          <a:xfrm>
            <a:off x="467544" y="2276872"/>
            <a:ext cx="1721960" cy="3774868"/>
          </a:xfrm>
          <a:prstGeom prst="rect">
            <a:avLst/>
          </a:prstGeom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sl-SI" b="1" spc="600" dirty="0" smtClean="0"/>
              <a:t>PLJUČA</a:t>
            </a:r>
            <a:endParaRPr lang="sl-SI" b="1" spc="600" dirty="0"/>
          </a:p>
        </p:txBody>
      </p:sp>
      <p:pic>
        <p:nvPicPr>
          <p:cNvPr id="9" name="Slika 8" descr="st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9817"/>
            <a:ext cx="3059832" cy="654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Raven puščični povezovalnik 11"/>
          <p:cNvCxnSpPr/>
          <p:nvPr/>
        </p:nvCxnSpPr>
        <p:spPr>
          <a:xfrm flipV="1">
            <a:off x="5724128" y="3140968"/>
            <a:ext cx="1574768" cy="500475"/>
          </a:xfrm>
          <a:prstGeom prst="straightConnector1">
            <a:avLst/>
          </a:prstGeom>
          <a:ln w="38100">
            <a:solidFill>
              <a:srgbClr val="C773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 rot="20802967">
            <a:off x="5828459" y="3078819"/>
            <a:ext cx="7555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C773BA"/>
                </a:solidFill>
              </a:rPr>
              <a:t>pljuča</a:t>
            </a:r>
            <a:endParaRPr lang="sl-SI" b="1" dirty="0">
              <a:solidFill>
                <a:srgbClr val="C773BA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2411760" y="148478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Ko zrak skozi nos in usta vdihnemo, potuje po sapniku v pljuča, ki se razširijo. </a:t>
            </a:r>
            <a:r>
              <a:rPr lang="sl-SI" sz="2800" dirty="0"/>
              <a:t>K</a:t>
            </a:r>
            <a:r>
              <a:rPr lang="sl-SI" sz="2800" dirty="0" smtClean="0"/>
              <a:t>isik potuje po krvnih žilah po našem telesu.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3051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JETRA</a:t>
            </a:r>
            <a:endParaRPr lang="sl-SI" b="1" spc="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650875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Razstrupljajo snovi, da jih telo lahko izloči skozi ledvice ali prebavila. </a:t>
            </a:r>
          </a:p>
        </p:txBody>
      </p:sp>
      <p:pic>
        <p:nvPicPr>
          <p:cNvPr id="7" name="Slika 6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71" y="181143"/>
            <a:ext cx="2823729" cy="654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aven puščični povezovalnik 5"/>
          <p:cNvCxnSpPr/>
          <p:nvPr/>
        </p:nvCxnSpPr>
        <p:spPr>
          <a:xfrm>
            <a:off x="5803583" y="3600452"/>
            <a:ext cx="1611630" cy="57149"/>
          </a:xfrm>
          <a:prstGeom prst="straightConnector1">
            <a:avLst/>
          </a:prstGeom>
          <a:ln w="38100">
            <a:solidFill>
              <a:srgbClr val="7B0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/>
          <p:cNvSpPr txBox="1"/>
          <p:nvPr/>
        </p:nvSpPr>
        <p:spPr>
          <a:xfrm rot="120000">
            <a:off x="6177068" y="3237870"/>
            <a:ext cx="6284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7B0527"/>
                </a:solidFill>
              </a:rPr>
              <a:t>jetra</a:t>
            </a:r>
            <a:endParaRPr lang="sl-SI" b="1" dirty="0">
              <a:solidFill>
                <a:srgbClr val="7B0527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" b="100000" l="0" r="98191">
                        <a14:foregroundMark x1="79974" y1="63900" x2="79974" y2="63900"/>
                        <a14:foregroundMark x1="87726" y1="41079" x2="87726" y2="41079"/>
                        <a14:foregroundMark x1="89147" y1="38797" x2="89147" y2="38797"/>
                        <a14:foregroundMark x1="79974" y1="58506" x2="79974" y2="58506"/>
                        <a14:foregroundMark x1="76744" y1="63900" x2="76744" y2="63900"/>
                        <a14:foregroundMark x1="78295" y1="52905" x2="78295" y2="52905"/>
                        <a14:foregroundMark x1="78811" y1="49170" x2="78811" y2="49170"/>
                        <a14:foregroundMark x1="83592" y1="51452" x2="83592" y2="51452"/>
                        <a14:foregroundMark x1="84496" y1="60166" x2="84496" y2="60166"/>
                        <a14:foregroundMark x1="82817" y1="63900" x2="82817" y2="63900"/>
                        <a14:foregroundMark x1="80103" y1="70747" x2="80103" y2="70747"/>
                        <a14:foregroundMark x1="77907" y1="67635" x2="77907" y2="67635"/>
                        <a14:foregroundMark x1="75840" y1="68880" x2="75840" y2="68880"/>
                        <a14:foregroundMark x1="74289" y1="65145" x2="74289" y2="65145"/>
                        <a14:foregroundMark x1="73514" y1="59336" x2="73514" y2="59336"/>
                        <a14:foregroundMark x1="75323" y1="53734" x2="75323" y2="53734"/>
                        <a14:foregroundMark x1="73127" y1="51452" x2="73127" y2="51452"/>
                        <a14:foregroundMark x1="73514" y1="58714" x2="73514" y2="58714"/>
                        <a14:foregroundMark x1="89276" y1="80705" x2="89276" y2="80705"/>
                        <a14:foregroundMark x1="93540" y1="79668" x2="93540" y2="79668"/>
                        <a14:foregroundMark x1="92248" y1="76141" x2="92248" y2="76141"/>
                        <a14:foregroundMark x1="81783" y1="72822" x2="81783" y2="72822"/>
                        <a14:foregroundMark x1="77778" y1="75934" x2="77778" y2="7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25" y="2707099"/>
            <a:ext cx="4178957" cy="3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LEDVICE</a:t>
            </a:r>
            <a:endParaRPr lang="sl-SI" b="1" spc="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2034338"/>
            <a:ext cx="5680236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dirty="0" smtClean="0"/>
              <a:t>So parni organ, fižolaste oblike. Filtrirajo kri in izločajo snovi, ki gredo iz telesa z lulanjem. </a:t>
            </a:r>
            <a:endParaRPr lang="sl-SI" dirty="0"/>
          </a:p>
        </p:txBody>
      </p:sp>
      <p:pic>
        <p:nvPicPr>
          <p:cNvPr id="7" name="Slika 6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71" y="181143"/>
            <a:ext cx="2823729" cy="654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/>
          <p:cNvCxnSpPr/>
          <p:nvPr/>
        </p:nvCxnSpPr>
        <p:spPr>
          <a:xfrm>
            <a:off x="5803582" y="3600451"/>
            <a:ext cx="1429667" cy="160666"/>
          </a:xfrm>
          <a:prstGeom prst="straightConnector1">
            <a:avLst/>
          </a:prstGeom>
          <a:ln w="38100">
            <a:solidFill>
              <a:srgbClr val="874C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 rot="289958">
            <a:off x="6027409" y="3301140"/>
            <a:ext cx="8563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874CAA"/>
                </a:solidFill>
              </a:rPr>
              <a:t>ledvice</a:t>
            </a:r>
            <a:endParaRPr lang="sl-SI" b="1" dirty="0">
              <a:solidFill>
                <a:srgbClr val="874CAA"/>
              </a:solidFill>
            </a:endParaRPr>
          </a:p>
        </p:txBody>
      </p:sp>
      <p:sp>
        <p:nvSpPr>
          <p:cNvPr id="11" name="Puščica z obratom nazaj 10"/>
          <p:cNvSpPr/>
          <p:nvPr/>
        </p:nvSpPr>
        <p:spPr>
          <a:xfrm rot="21378866">
            <a:off x="6870528" y="3180346"/>
            <a:ext cx="1223851" cy="476817"/>
          </a:xfrm>
          <a:prstGeom prst="uturnArrow">
            <a:avLst>
              <a:gd name="adj1" fmla="val 5406"/>
              <a:gd name="adj2" fmla="val 7204"/>
              <a:gd name="adj3" fmla="val 7261"/>
              <a:gd name="adj4" fmla="val 43750"/>
              <a:gd name="adj5" fmla="val 73394"/>
            </a:avLst>
          </a:prstGeom>
          <a:solidFill>
            <a:srgbClr val="874CAA"/>
          </a:solidFill>
          <a:ln>
            <a:solidFill>
              <a:srgbClr val="874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l-SI" sz="3600" dirty="0" smtClean="0"/>
              <a:t>TAKO, ZDAJ VIDIŠ, KAJ VSE SE SKRIVA V NAŠEM TELESU IN KAKO POMEMBNO VLOGO IMA VSAK POSAMEZEN DEL!</a:t>
            </a:r>
          </a:p>
          <a:p>
            <a:pPr algn="ctr">
              <a:buNone/>
            </a:pPr>
            <a:endParaRPr lang="sl-SI" sz="2000" dirty="0"/>
          </a:p>
          <a:p>
            <a:pPr algn="ctr">
              <a:buNone/>
            </a:pPr>
            <a:r>
              <a:rPr lang="sl-SI" sz="3600" dirty="0" smtClean="0">
                <a:solidFill>
                  <a:srgbClr val="FF0000"/>
                </a:solidFill>
              </a:rPr>
              <a:t>ZATO PAZIMO NA NAŠE TELO IN OSTANIMO ZDRAVI!</a:t>
            </a:r>
          </a:p>
          <a:p>
            <a:pPr algn="ctr">
              <a:buNone/>
            </a:pPr>
            <a:endParaRPr lang="sl-SI" sz="4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sl-SI" sz="40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761656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Body system clipart 6 » Clipart Statio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/>
        </p:blipFill>
        <p:spPr bwMode="auto">
          <a:xfrm>
            <a:off x="1696942" y="2679508"/>
            <a:ext cx="5750117" cy="222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spc="600" dirty="0" smtClean="0"/>
              <a:t>ČLOVEŠKO TELO</a:t>
            </a:r>
            <a:endParaRPr lang="sl-SI" b="1" spc="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57601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dirty="0"/>
              <a:t>S</a:t>
            </a:r>
            <a:r>
              <a:rPr lang="sl-SI" dirty="0" smtClean="0"/>
              <a:t>estavljeno je iz </a:t>
            </a:r>
            <a:r>
              <a:rPr lang="sl-SI" dirty="0"/>
              <a:t>kože, kosti, mišic in notranjih organov. Vsak notranji organ v telesu ima svojo nalogo in skrbi, da telo deluje pravilno. </a:t>
            </a:r>
            <a:endParaRPr lang="sl-SI" dirty="0" smtClean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Človeško </a:t>
            </a:r>
            <a:r>
              <a:rPr lang="sl-SI" dirty="0"/>
              <a:t>telo ima tudi čutila, to so oko</a:t>
            </a:r>
            <a:r>
              <a:rPr lang="sl-SI" dirty="0" smtClean="0"/>
              <a:t>, uho, </a:t>
            </a:r>
            <a:r>
              <a:rPr lang="sl-SI" dirty="0"/>
              <a:t>nos, </a:t>
            </a:r>
            <a:r>
              <a:rPr lang="sl-SI" dirty="0" smtClean="0"/>
              <a:t>jezik in </a:t>
            </a:r>
            <a:r>
              <a:rPr lang="sl-SI" dirty="0"/>
              <a:t>koža. </a:t>
            </a:r>
          </a:p>
          <a:p>
            <a:endParaRPr lang="sl-SI" dirty="0"/>
          </a:p>
        </p:txBody>
      </p:sp>
      <p:pic>
        <p:nvPicPr>
          <p:cNvPr id="15362" name="Picture 2" descr="Five Senses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3" b="18181"/>
          <a:stretch/>
        </p:blipFill>
        <p:spPr bwMode="auto">
          <a:xfrm>
            <a:off x="2706738" y="5749554"/>
            <a:ext cx="3730524" cy="93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MIŠICE</a:t>
            </a:r>
            <a:endParaRPr lang="sl-SI" b="1" spc="600" dirty="0"/>
          </a:p>
        </p:txBody>
      </p:sp>
      <p:pic>
        <p:nvPicPr>
          <p:cNvPr id="2050" name="Picture 2" descr="Human body Anatomy Muscle Homo sapiens Muscular system, arm PNG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100000" l="23407" r="77143">
                        <a14:foregroundMark x1="74286" y1="23828" x2="74286" y2="2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513" r="22678" b="1801"/>
          <a:stretch/>
        </p:blipFill>
        <p:spPr bwMode="auto">
          <a:xfrm>
            <a:off x="4884087" y="476672"/>
            <a:ext cx="425991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l-SI" sz="2600" dirty="0" smtClean="0"/>
              <a:t>Omogočajo gibanje.</a:t>
            </a:r>
          </a:p>
          <a:p>
            <a:r>
              <a:rPr lang="sl-SI" sz="2600" dirty="0" smtClean="0"/>
              <a:t>Nekatere mišice delujejo, brez da bi </a:t>
            </a:r>
          </a:p>
          <a:p>
            <a:pPr>
              <a:buNone/>
            </a:pPr>
            <a:r>
              <a:rPr lang="sl-SI" sz="2600" dirty="0"/>
              <a:t> </a:t>
            </a:r>
            <a:r>
              <a:rPr lang="sl-SI" sz="2600" dirty="0" smtClean="0"/>
              <a:t>    mislili na to (utripanje </a:t>
            </a:r>
            <a:r>
              <a:rPr lang="sl-SI" sz="2600" dirty="0"/>
              <a:t>srca</a:t>
            </a:r>
            <a:r>
              <a:rPr lang="sl-SI" sz="2600" dirty="0" smtClean="0"/>
              <a:t>).</a:t>
            </a:r>
            <a:endParaRPr lang="sl-SI" sz="2600" dirty="0"/>
          </a:p>
          <a:p>
            <a:r>
              <a:rPr lang="sl-SI" sz="2600" dirty="0" smtClean="0"/>
              <a:t>Lahko pa nadzorujemo njihovo gibanje </a:t>
            </a:r>
          </a:p>
          <a:p>
            <a:pPr>
              <a:buNone/>
            </a:pPr>
            <a:r>
              <a:rPr lang="sl-SI" sz="2600" dirty="0"/>
              <a:t> </a:t>
            </a:r>
            <a:r>
              <a:rPr lang="sl-SI" sz="2600" dirty="0" smtClean="0"/>
              <a:t>   (dvig noge, roke…).</a:t>
            </a:r>
          </a:p>
          <a:p>
            <a:r>
              <a:rPr lang="sl-SI" sz="2600" dirty="0" smtClean="0"/>
              <a:t>V telesu imamo več kot 650 mišic.</a:t>
            </a:r>
          </a:p>
          <a:p>
            <a:r>
              <a:rPr lang="sl-SI" sz="2600" dirty="0" smtClean="0"/>
              <a:t>Pomembno je treniranje mišic, </a:t>
            </a:r>
          </a:p>
          <a:p>
            <a:pPr>
              <a:buNone/>
            </a:pPr>
            <a:r>
              <a:rPr lang="sl-SI" sz="2600" dirty="0"/>
              <a:t> </a:t>
            </a:r>
            <a:r>
              <a:rPr lang="sl-SI" sz="2600" dirty="0" smtClean="0"/>
              <a:t>   da postanejo večje in močnejše.</a:t>
            </a:r>
          </a:p>
          <a:p>
            <a:r>
              <a:rPr lang="sl-SI" sz="2600" dirty="0" smtClean="0"/>
              <a:t>Z vajo si mišice gibanje zapomnijo – kar je sprva težko, postane kasneje lažje (naredi vaje na naslednji strani).</a:t>
            </a:r>
          </a:p>
        </p:txBody>
      </p:sp>
    </p:spTree>
    <p:extLst>
      <p:ext uri="{BB962C8B-B14F-4D97-AF65-F5344CB8AC3E}">
        <p14:creationId xmlns:p14="http://schemas.microsoft.com/office/powerpoint/2010/main" val="41395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83568" y="332656"/>
            <a:ext cx="8280920" cy="3103474"/>
          </a:xfrm>
          <a:prstGeom prst="wedgeRoundRectCallout">
            <a:avLst>
              <a:gd name="adj1" fmla="val -16752"/>
              <a:gd name="adj2" fmla="val 10346"/>
              <a:gd name="adj3" fmla="val 16667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 smtClean="0"/>
              <a:t>1. Z </a:t>
            </a:r>
            <a:r>
              <a:rPr lang="pl-PL" sz="2400" dirty="0"/>
              <a:t>desno roko rahlo “tapkaj” po licu in hkrati z levo roko po trebuhu. </a:t>
            </a:r>
            <a:endParaRPr lang="pl-PL" sz="2400" dirty="0" smtClean="0"/>
          </a:p>
          <a:p>
            <a:pPr algn="just">
              <a:lnSpc>
                <a:spcPct val="150000"/>
              </a:lnSpc>
            </a:pPr>
            <a:r>
              <a:rPr lang="pl-PL" sz="2400" dirty="0" smtClean="0"/>
              <a:t>2. Z </a:t>
            </a:r>
            <a:r>
              <a:rPr lang="pl-PL" sz="2400" dirty="0"/>
              <a:t>desno roko “tapkaj” po licu, z levo istočasno kroži po trebuhu. </a:t>
            </a:r>
            <a:endParaRPr lang="pl-PL" sz="2400" dirty="0" smtClean="0"/>
          </a:p>
          <a:p>
            <a:pPr algn="just">
              <a:lnSpc>
                <a:spcPct val="150000"/>
              </a:lnSpc>
            </a:pPr>
            <a:r>
              <a:rPr lang="pl-PL" sz="2400" dirty="0" smtClean="0"/>
              <a:t>3. Z </a:t>
            </a:r>
            <a:r>
              <a:rPr lang="pl-PL" sz="2400" dirty="0"/>
              <a:t>desno roko kroži po licu, z drugo “tapkaj” po trebuhu. </a:t>
            </a:r>
            <a:endParaRPr lang="sl-SI" sz="2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1763688" y="3601292"/>
            <a:ext cx="5832648" cy="2490541"/>
          </a:xfrm>
          <a:prstGeom prst="wedgeRoundRectCallout">
            <a:avLst>
              <a:gd name="adj1" fmla="val -22473"/>
              <a:gd name="adj2" fmla="val 399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400" b="1" dirty="0" smtClean="0"/>
              <a:t>Ali je bilo vse naloge enako težko izvajati? </a:t>
            </a:r>
          </a:p>
          <a:p>
            <a:pPr>
              <a:lnSpc>
                <a:spcPct val="150000"/>
              </a:lnSpc>
            </a:pPr>
            <a:r>
              <a:rPr lang="sl-SI" sz="2400" b="1" dirty="0" smtClean="0"/>
              <a:t>Katero najtežje? </a:t>
            </a:r>
          </a:p>
          <a:p>
            <a:pPr>
              <a:lnSpc>
                <a:spcPct val="150000"/>
              </a:lnSpc>
            </a:pPr>
            <a:r>
              <a:rPr lang="sl-SI" sz="2400" b="1" dirty="0" smtClean="0"/>
              <a:t>Zakaj? </a:t>
            </a:r>
          </a:p>
          <a:p>
            <a:pPr>
              <a:lnSpc>
                <a:spcPct val="150000"/>
              </a:lnSpc>
            </a:pPr>
            <a:r>
              <a:rPr lang="sl-SI" sz="2400" b="1" dirty="0" smtClean="0"/>
              <a:t>Katere dele telesa si premikal/a? </a:t>
            </a:r>
          </a:p>
        </p:txBody>
      </p:sp>
    </p:spTree>
    <p:extLst>
      <p:ext uri="{BB962C8B-B14F-4D97-AF65-F5344CB8AC3E}">
        <p14:creationId xmlns:p14="http://schemas.microsoft.com/office/powerpoint/2010/main" val="28038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b="1" spc="600" dirty="0" smtClean="0"/>
              <a:t>        KOSTI</a:t>
            </a:r>
            <a:endParaRPr lang="sl-SI" b="1" spc="600" dirty="0"/>
          </a:p>
        </p:txBody>
      </p:sp>
      <p:pic>
        <p:nvPicPr>
          <p:cNvPr id="4" name="Slika 3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3" l="2569" r="96179">
                        <a14:foregroundMark x1="58103" y1="10533" x2="58103" y2="10533"/>
                        <a14:foregroundMark x1="62648" y1="15047" x2="62648" y2="15047"/>
                        <a14:foregroundMark x1="50264" y1="15520" x2="50264" y2="15520"/>
                        <a14:foregroundMark x1="50725" y1="10232" x2="50725" y2="10232"/>
                        <a14:foregroundMark x1="54282" y1="6492" x2="54282" y2="6492"/>
                        <a14:foregroundMark x1="62385" y1="10834" x2="62385" y2="10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2873719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49" y="1575959"/>
            <a:ext cx="687383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sl-SI" sz="2400" dirty="0" smtClean="0"/>
              <a:t>Dajejo obliko telesu (telo držijo pokonci), </a:t>
            </a:r>
          </a:p>
          <a:p>
            <a:pPr>
              <a:lnSpc>
                <a:spcPct val="120000"/>
              </a:lnSpc>
              <a:buNone/>
            </a:pPr>
            <a:r>
              <a:rPr lang="sl-SI" sz="2400" dirty="0"/>
              <a:t> </a:t>
            </a:r>
            <a:r>
              <a:rPr lang="sl-SI" sz="2400" dirty="0" smtClean="0"/>
              <a:t>    omogočajo gibanje. </a:t>
            </a:r>
          </a:p>
          <a:p>
            <a:pPr>
              <a:lnSpc>
                <a:spcPct val="120000"/>
              </a:lnSpc>
            </a:pPr>
            <a:r>
              <a:rPr lang="sl-SI" sz="2400" dirty="0"/>
              <a:t>206 kosti.</a:t>
            </a:r>
          </a:p>
          <a:p>
            <a:pPr>
              <a:lnSpc>
                <a:spcPct val="120000"/>
              </a:lnSpc>
            </a:pPr>
            <a:r>
              <a:rPr lang="sl-SI" sz="2400" dirty="0" smtClean="0"/>
              <a:t>Nudijo zaščito organom v telesu </a:t>
            </a:r>
          </a:p>
          <a:p>
            <a:pPr>
              <a:lnSpc>
                <a:spcPct val="120000"/>
              </a:lnSpc>
              <a:buNone/>
            </a:pPr>
            <a:r>
              <a:rPr lang="sl-SI" sz="2400" dirty="0"/>
              <a:t> </a:t>
            </a:r>
            <a:r>
              <a:rPr lang="sl-SI" sz="2400" dirty="0" smtClean="0"/>
              <a:t>   (lobanja ščiti možgane, rebra varujejo srce in pljuča)</a:t>
            </a:r>
            <a:r>
              <a:rPr lang="sl-SI" sz="2400" dirty="0"/>
              <a:t>.</a:t>
            </a:r>
            <a:endParaRPr lang="sl-SI" sz="2400" dirty="0" smtClean="0"/>
          </a:p>
          <a:p>
            <a:pPr>
              <a:lnSpc>
                <a:spcPct val="120000"/>
              </a:lnSpc>
            </a:pPr>
            <a:r>
              <a:rPr lang="sl-SI" sz="2400" dirty="0" smtClean="0"/>
              <a:t>Sodelujejo pri gibanju in podpirajo mišice </a:t>
            </a:r>
          </a:p>
          <a:p>
            <a:pPr>
              <a:lnSpc>
                <a:spcPct val="120000"/>
              </a:lnSpc>
              <a:buNone/>
            </a:pPr>
            <a:r>
              <a:rPr lang="sl-SI" sz="2400" dirty="0"/>
              <a:t> </a:t>
            </a:r>
            <a:r>
              <a:rPr lang="sl-SI" sz="2400" dirty="0" smtClean="0"/>
              <a:t>    (kosti v nogah, rokah).</a:t>
            </a:r>
          </a:p>
          <a:p>
            <a:pPr>
              <a:lnSpc>
                <a:spcPct val="120000"/>
              </a:lnSpc>
            </a:pPr>
            <a:r>
              <a:rPr lang="sl-SI" sz="2400" dirty="0" smtClean="0"/>
              <a:t>Kalcij je zelo pomemben za kosti.</a:t>
            </a:r>
          </a:p>
        </p:txBody>
      </p:sp>
      <p:sp>
        <p:nvSpPr>
          <p:cNvPr id="6" name="Ovalni oblaček 5"/>
          <p:cNvSpPr/>
          <p:nvPr/>
        </p:nvSpPr>
        <p:spPr>
          <a:xfrm>
            <a:off x="4283968" y="548680"/>
            <a:ext cx="2407595" cy="992221"/>
          </a:xfrm>
          <a:prstGeom prst="wedgeEllipseCallout">
            <a:avLst>
              <a:gd name="adj1" fmla="val 67929"/>
              <a:gd name="adj2" fmla="val 901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Najmanjše kosti so v naših ušesih.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92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MOŽGANI</a:t>
            </a:r>
            <a:endParaRPr lang="sl-SI" b="1" spc="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Nadzorujejo vse dele telesa in procese </a:t>
            </a:r>
          </a:p>
          <a:p>
            <a:pPr marL="0" indent="0">
              <a:buNone/>
            </a:pPr>
            <a:r>
              <a:rPr lang="sl-SI" dirty="0" smtClean="0"/>
              <a:t>v telesu.</a:t>
            </a:r>
            <a:endParaRPr lang="sl-SI" dirty="0"/>
          </a:p>
        </p:txBody>
      </p:sp>
      <p:pic>
        <p:nvPicPr>
          <p:cNvPr id="4" name="Slika 3" descr="Frog or Horse- which one is it? | Cool illusions, Illusions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11" y="2598529"/>
            <a:ext cx="3590694" cy="337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Frog or Horse- which one is it? | Cool illusions, Illusions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3060" y="3246972"/>
            <a:ext cx="4465517" cy="257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tr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06" y="227121"/>
            <a:ext cx="2793894" cy="663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/>
          <p:cNvCxnSpPr/>
          <p:nvPr/>
        </p:nvCxnSpPr>
        <p:spPr>
          <a:xfrm flipV="1">
            <a:off x="5967087" y="1027906"/>
            <a:ext cx="1532558" cy="228850"/>
          </a:xfrm>
          <a:prstGeom prst="straightConnector1">
            <a:avLst/>
          </a:prstGeom>
          <a:ln w="38100">
            <a:solidFill>
              <a:srgbClr val="9B48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 rot="21215045">
            <a:off x="5813697" y="890412"/>
            <a:ext cx="981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9B486C"/>
                </a:solidFill>
              </a:rPr>
              <a:t>možgani</a:t>
            </a:r>
            <a:endParaRPr lang="sl-SI" b="1" dirty="0">
              <a:solidFill>
                <a:srgbClr val="9B486C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23528" y="3717032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Možgani vidijo sliko drugače zaradi drugačnega položaja – OPTIČNA ILUZIJA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372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Reconcile Your Right And Left Brain To Become A Better Entreprene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4977404" cy="57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sl-SI" dirty="0" smtClean="0"/>
              <a:t>Vse kar vidimo, slišimo, okušamo, vonjamo in tipamo, predelujejo naši možgani.</a:t>
            </a:r>
          </a:p>
          <a:p>
            <a:pPr>
              <a:lnSpc>
                <a:spcPct val="120000"/>
              </a:lnSpc>
            </a:pPr>
            <a:r>
              <a:rPr lang="sl-SI" dirty="0" smtClean="0"/>
              <a:t>Komunikacija med našim telesom in možgani poteka po živčnem sistemu.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8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SRCE</a:t>
            </a:r>
            <a:endParaRPr lang="sl-SI" b="1" spc="600" dirty="0"/>
          </a:p>
        </p:txBody>
      </p:sp>
      <p:sp>
        <p:nvSpPr>
          <p:cNvPr id="4" name="Srce 3"/>
          <p:cNvSpPr/>
          <p:nvPr/>
        </p:nvSpPr>
        <p:spPr>
          <a:xfrm>
            <a:off x="1115616" y="1772816"/>
            <a:ext cx="1440160" cy="1694295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146" name="Picture 2" descr="Human Heart Illustrations, Royalty-Free Vector Graphics &amp;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45685"/>
            <a:ext cx="3240360" cy="34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inus 5"/>
          <p:cNvSpPr/>
          <p:nvPr/>
        </p:nvSpPr>
        <p:spPr>
          <a:xfrm rot="18881072">
            <a:off x="500776" y="2198612"/>
            <a:ext cx="2705990" cy="70162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Minus 7"/>
          <p:cNvSpPr/>
          <p:nvPr/>
        </p:nvSpPr>
        <p:spPr>
          <a:xfrm rot="2718928" flipH="1">
            <a:off x="475767" y="2305726"/>
            <a:ext cx="2623300" cy="57959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What Makes Your Heart B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94" end="83014.1222"/>
                </p14:media>
              </p:ext>
            </p:extLst>
          </p:nvPr>
        </p:nvPicPr>
        <p:blipFill rotWithShape="1">
          <a:blip r:embed="rId6" cstate="print"/>
          <a:srcRect l="27782" r="28213"/>
          <a:stretch/>
        </p:blipFill>
        <p:spPr>
          <a:xfrm>
            <a:off x="7164288" y="3573016"/>
            <a:ext cx="1724697" cy="293939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5" name="PoljeZBesedilom 14"/>
          <p:cNvSpPr txBox="1"/>
          <p:nvPr/>
        </p:nvSpPr>
        <p:spPr>
          <a:xfrm>
            <a:off x="323528" y="3933056"/>
            <a:ext cx="561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800" dirty="0" smtClean="0"/>
              <a:t> Je veliko kot pest in nima takšne       oblike, kot jo po navadi rišemo.</a:t>
            </a:r>
          </a:p>
          <a:p>
            <a:pPr>
              <a:buFont typeface="Arial" pitchFamily="34" charset="0"/>
              <a:buChar char="•"/>
            </a:pPr>
            <a:r>
              <a:rPr lang="sl-SI" sz="2800" dirty="0" smtClean="0"/>
              <a:t> Leži na levi strani prsnega koša.</a:t>
            </a:r>
            <a:endParaRPr lang="sl-SI" sz="2800" dirty="0"/>
          </a:p>
          <a:p>
            <a:pPr>
              <a:buFont typeface="Arial" pitchFamily="34" charset="0"/>
              <a:buChar char="•"/>
            </a:pPr>
            <a:r>
              <a:rPr lang="sl-SI" sz="2800" dirty="0" smtClean="0"/>
              <a:t> Z utripanjem potiska kri po telesu.</a:t>
            </a:r>
          </a:p>
          <a:p>
            <a:pPr>
              <a:buFont typeface="Arial" pitchFamily="34" charset="0"/>
              <a:buChar char="•"/>
            </a:pPr>
            <a:r>
              <a:rPr lang="sl-SI" sz="2800" dirty="0" smtClean="0"/>
              <a:t> Bolj smo aktivni, hitreje utripa (poskus)</a:t>
            </a:r>
            <a:endParaRPr lang="sl-SI" sz="2800" dirty="0"/>
          </a:p>
        </p:txBody>
      </p:sp>
      <p:pic>
        <p:nvPicPr>
          <p:cNvPr id="19" name="Slika 18" descr="str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2232248" cy="5040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Raven puščični povezovalnik 19"/>
          <p:cNvCxnSpPr/>
          <p:nvPr/>
        </p:nvCxnSpPr>
        <p:spPr>
          <a:xfrm flipV="1">
            <a:off x="5580112" y="2780928"/>
            <a:ext cx="1198905" cy="167320"/>
          </a:xfrm>
          <a:prstGeom prst="straightConnector1">
            <a:avLst/>
          </a:prstGeom>
          <a:ln w="38100">
            <a:solidFill>
              <a:srgbClr val="FC7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jeZBesedilom 23"/>
          <p:cNvSpPr txBox="1"/>
          <p:nvPr/>
        </p:nvSpPr>
        <p:spPr>
          <a:xfrm rot="21215045">
            <a:off x="5310943" y="2523369"/>
            <a:ext cx="5661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C734B"/>
                </a:solidFill>
              </a:rPr>
              <a:t>srce</a:t>
            </a:r>
            <a:endParaRPr lang="sl-SI" b="1" dirty="0">
              <a:solidFill>
                <a:srgbClr val="FC7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jeZBesedilom 10"/>
          <p:cNvSpPr txBox="1"/>
          <p:nvPr/>
        </p:nvSpPr>
        <p:spPr>
          <a:xfrm>
            <a:off x="611560" y="404664"/>
            <a:ext cx="4384633" cy="2173503"/>
          </a:xfrm>
          <a:prstGeom prst="wedgeRoundRectCallout">
            <a:avLst>
              <a:gd name="adj1" fmla="val -22103"/>
              <a:gd name="adj2" fmla="val 37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800" dirty="0" smtClean="0"/>
              <a:t>1. S </a:t>
            </a:r>
            <a:r>
              <a:rPr lang="sl-SI" sz="2800" dirty="0"/>
              <a:t>prsti pritisni na stranski del vrata ali na </a:t>
            </a:r>
            <a:r>
              <a:rPr lang="sl-SI" sz="2800" dirty="0" smtClean="0"/>
              <a:t>zapestje. 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Kaj čutiš?</a:t>
            </a:r>
            <a:endParaRPr lang="sl-SI" sz="2800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7" l="0" r="100000">
                        <a14:foregroundMark x1="45270" y1="14894" x2="45270" y2="14894"/>
                        <a14:foregroundMark x1="40541" y1="7447" x2="40541" y2="7447"/>
                        <a14:foregroundMark x1="48986" y1="9929" x2="48986" y2="9929"/>
                        <a14:foregroundMark x1="46622" y1="6738" x2="46622" y2="6738"/>
                        <a14:foregroundMark x1="48986" y1="3901" x2="48986" y2="3901"/>
                        <a14:backgroundMark x1="16554" y1="51418" x2="16554" y2="51418"/>
                        <a14:backgroundMark x1="19257" y1="51418" x2="19257" y2="51418"/>
                        <a14:backgroundMark x1="12162" y1="51418" x2="12162" y2="514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36" y="836712"/>
            <a:ext cx="2771800" cy="35209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PoljeZBesedilom 17"/>
          <p:cNvSpPr txBox="1"/>
          <p:nvPr/>
        </p:nvSpPr>
        <p:spPr>
          <a:xfrm>
            <a:off x="611560" y="3068960"/>
            <a:ext cx="5760640" cy="817245"/>
          </a:xfrm>
          <a:prstGeom prst="wedgeRoundRectCallout">
            <a:avLst>
              <a:gd name="adj1" fmla="val -25085"/>
              <a:gd name="adj2" fmla="val 476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 smtClean="0"/>
              <a:t>2. NAREDI 15 VOJAŠKIH POSKOKOV.</a:t>
            </a:r>
            <a:endParaRPr lang="sl-SI" sz="28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611560" y="4149080"/>
            <a:ext cx="5000210" cy="2173503"/>
          </a:xfrm>
          <a:prstGeom prst="wedgeRoundRectCallout">
            <a:avLst>
              <a:gd name="adj1" fmla="val -17059"/>
              <a:gd name="adj2" fmla="val 1442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800" dirty="0" smtClean="0"/>
              <a:t>3. Še enkrat s prsti </a:t>
            </a:r>
            <a:r>
              <a:rPr lang="sl-SI" sz="2800" dirty="0"/>
              <a:t>pritisni na stranski del vrata ali na </a:t>
            </a:r>
            <a:r>
              <a:rPr lang="sl-SI" sz="2800" dirty="0" smtClean="0"/>
              <a:t>zapestje.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5724128" y="4581128"/>
            <a:ext cx="2286000" cy="1384995"/>
          </a:xfrm>
          <a:prstGeom prst="rect">
            <a:avLst/>
          </a:prstGeom>
          <a:solidFill>
            <a:srgbClr val="F5A17B"/>
          </a:solidFill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sl-SI" sz="2800" dirty="0">
                <a:solidFill>
                  <a:prstClr val="black"/>
                </a:solidFill>
              </a:rPr>
              <a:t>Opaziš kakšno spremembo?</a:t>
            </a:r>
          </a:p>
        </p:txBody>
      </p:sp>
    </p:spTree>
    <p:extLst>
      <p:ext uri="{BB962C8B-B14F-4D97-AF65-F5344CB8AC3E}">
        <p14:creationId xmlns:p14="http://schemas.microsoft.com/office/powerpoint/2010/main" val="25475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6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592</Words>
  <Application>Microsoft Office PowerPoint</Application>
  <PresentationFormat>Diaprojekcija na zaslonu (4:3)</PresentationFormat>
  <Paragraphs>80</Paragraphs>
  <Slides>16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Officeova tema</vt:lpstr>
      <vt:lpstr>ČLOVEŠKO  TELO</vt:lpstr>
      <vt:lpstr>ČLOVEŠKO TELO</vt:lpstr>
      <vt:lpstr>MIŠICE</vt:lpstr>
      <vt:lpstr>PowerPointova predstavitev</vt:lpstr>
      <vt:lpstr>        KOSTI</vt:lpstr>
      <vt:lpstr>MOŽGANI</vt:lpstr>
      <vt:lpstr>PowerPointova predstavitev</vt:lpstr>
      <vt:lpstr>SRCE</vt:lpstr>
      <vt:lpstr>PowerPointova predstavitev</vt:lpstr>
      <vt:lpstr>PowerPointova predstavitev</vt:lpstr>
      <vt:lpstr>POŽIRALNIK – ŽELODEC – PREBAVNI TRAKT</vt:lpstr>
      <vt:lpstr>PowerPointova predstavitev</vt:lpstr>
      <vt:lpstr>PLJUČA</vt:lpstr>
      <vt:lpstr>JETRA</vt:lpstr>
      <vt:lpstr>LEDVICE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ČLOVEŠKO  TELO</dc:title>
  <dc:creator>win8</dc:creator>
  <cp:lastModifiedBy>masef</cp:lastModifiedBy>
  <cp:revision>3</cp:revision>
  <dcterms:created xsi:type="dcterms:W3CDTF">2020-05-05T21:29:01Z</dcterms:created>
  <dcterms:modified xsi:type="dcterms:W3CDTF">2020-05-08T12:39:39Z</dcterms:modified>
</cp:coreProperties>
</file>