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2" r:id="rId4"/>
    <p:sldId id="273" r:id="rId5"/>
    <p:sldId id="274" r:id="rId6"/>
    <p:sldId id="275" r:id="rId7"/>
    <p:sldId id="257" r:id="rId8"/>
    <p:sldId id="258" r:id="rId9"/>
    <p:sldId id="27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6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6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7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5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9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92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79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1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2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8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853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75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0234-8ECF-4DFC-ADDB-635593C2056C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B087-3D17-4083-8999-182D73F30F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4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wav"/><Relationship Id="rId7" Type="http://schemas.openxmlformats.org/officeDocument/2006/relationships/image" Target="../media/image16.jpg"/><Relationship Id="rId2" Type="http://schemas.microsoft.com/office/2007/relationships/media" Target="../media/media11.wav"/><Relationship Id="rId1" Type="http://schemas.openxmlformats.org/officeDocument/2006/relationships/tags" Target="../tags/tag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7" Type="http://schemas.openxmlformats.org/officeDocument/2006/relationships/image" Target="../media/image2.png"/><Relationship Id="rId2" Type="http://schemas.microsoft.com/office/2007/relationships/media" Target="../media/media12.wav"/><Relationship Id="rId1" Type="http://schemas.openxmlformats.org/officeDocument/2006/relationships/tags" Target="../tags/tag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3.wav"/><Relationship Id="rId7" Type="http://schemas.openxmlformats.org/officeDocument/2006/relationships/image" Target="../media/image21.jpg"/><Relationship Id="rId2" Type="http://schemas.microsoft.com/office/2007/relationships/media" Target="../media/media13.wav"/><Relationship Id="rId1" Type="http://schemas.openxmlformats.org/officeDocument/2006/relationships/tags" Target="../tags/tag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2" Type="http://schemas.microsoft.com/office/2007/relationships/media" Target="../media/media14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7" Type="http://schemas.openxmlformats.org/officeDocument/2006/relationships/image" Target="../media/image2.png"/><Relationship Id="rId2" Type="http://schemas.microsoft.com/office/2007/relationships/media" Target="../media/media15.wav"/><Relationship Id="rId1" Type="http://schemas.openxmlformats.org/officeDocument/2006/relationships/tags" Target="../tags/tag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6.wav"/><Relationship Id="rId7" Type="http://schemas.openxmlformats.org/officeDocument/2006/relationships/image" Target="../media/image27.jpg"/><Relationship Id="rId2" Type="http://schemas.microsoft.com/office/2007/relationships/media" Target="../media/media16.wav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audio" Target="../media/media17.wav"/><Relationship Id="rId7" Type="http://schemas.openxmlformats.org/officeDocument/2006/relationships/image" Target="../media/image30.jpg"/><Relationship Id="rId2" Type="http://schemas.microsoft.com/office/2007/relationships/media" Target="../media/media17.wav"/><Relationship Id="rId1" Type="http://schemas.openxmlformats.org/officeDocument/2006/relationships/tags" Target="../tags/tag9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7" Type="http://schemas.openxmlformats.org/officeDocument/2006/relationships/image" Target="../media/image2.png"/><Relationship Id="rId2" Type="http://schemas.microsoft.com/office/2007/relationships/media" Target="../media/media18.wav"/><Relationship Id="rId1" Type="http://schemas.openxmlformats.org/officeDocument/2006/relationships/tags" Target="../tags/tag10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av"/><Relationship Id="rId7" Type="http://schemas.openxmlformats.org/officeDocument/2006/relationships/image" Target="../media/image2.png"/><Relationship Id="rId2" Type="http://schemas.microsoft.com/office/2007/relationships/media" Target="../media/media19.wav"/><Relationship Id="rId1" Type="http://schemas.openxmlformats.org/officeDocument/2006/relationships/tags" Target="../tags/tag11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wav"/><Relationship Id="rId7" Type="http://schemas.openxmlformats.org/officeDocument/2006/relationships/image" Target="../media/image5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5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rtvslo.si/zabava/novice/sekanje-pirhov-s-tolarskimi-kovanci-ki-so-najprimernejsi/48617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latin typeface="Comic Sans MS" panose="030F0702030302020204" pitchFamily="66" charset="0"/>
              </a:rPr>
              <a:t>TEHNIŠKI DAN – VELIKONOČNA DELAVNICA</a:t>
            </a:r>
            <a:endParaRPr lang="sl-SI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>
                <a:latin typeface="Comic Sans MS" panose="030F0702030302020204" pitchFamily="66" charset="0"/>
              </a:rPr>
              <a:t>3. RAZRED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D:\Šola na daljavo\responsive.1920.600.noborder.a5046adf3628de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8554" y="5539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6"/>
    </mc:Choice>
    <mc:Fallback xmlns="">
      <p:transition spd="slow" advTm="1923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3" y="2326640"/>
            <a:ext cx="3154023" cy="40944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68" y="2001520"/>
            <a:ext cx="4470400" cy="3352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90" y="2326640"/>
            <a:ext cx="3002280" cy="400304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25170" y="843280"/>
            <a:ext cx="1107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NOGAVICO DAJ V VIŠJI KOZAREC IN VANJO NATROSI RIŽ. PROSI ZA POMOČ STARŠE.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60277" y="562121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4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5"/>
    </mc:Choice>
    <mc:Fallback xmlns="">
      <p:transition spd="slow" advTm="14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853647"/>
            <a:ext cx="3291840" cy="440283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1" y="1853647"/>
            <a:ext cx="3262060" cy="434941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615532" y="894080"/>
            <a:ext cx="696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NA VRHU MOČNO ZAVEŽI Z GUMICO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5105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5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0"/>
    </mc:Choice>
    <mc:Fallback xmlns="">
      <p:transition spd="slow" advTm="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2011680"/>
            <a:ext cx="3230880" cy="43078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63" y="2011680"/>
            <a:ext cx="3170890" cy="4226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26" y="2011680"/>
            <a:ext cx="3230880" cy="43078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81019" y="721360"/>
            <a:ext cx="1038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ZA OBLIKOVANJE GLAVE POTREBUJEŠ ŠE ENO GUMICO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42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1"/>
    </mc:Choice>
    <mc:Fallback xmlns="">
      <p:transition spd="slow" advTm="17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41" y="1793496"/>
            <a:ext cx="5995499" cy="449554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672080" y="650240"/>
            <a:ext cx="714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ZAJČKU LAHKO NAREDIŠ TUDI REPEK.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2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5"/>
    </mc:Choice>
    <mc:Fallback xmlns="">
      <p:transition spd="slow" advTm="5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1" y="2123440"/>
            <a:ext cx="4471475" cy="33528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81" y="2194560"/>
            <a:ext cx="4471474" cy="33528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249680" y="406400"/>
            <a:ext cx="954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ODREŽI VRHNJI DEL NOGAVICE, VENDAR LE TOLIKO, DA BOŠ LAHKO OBLIKOVAL ŠE UŠESA.</a:t>
            </a:r>
          </a:p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S ŠKARJAMI PREREŽI PO SREDINI.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9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8"/>
    </mc:Choice>
    <mc:Fallback xmlns="">
      <p:transition spd="slow" advTm="12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2" y="2956560"/>
            <a:ext cx="4173376" cy="31292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71" y="2956560"/>
            <a:ext cx="4188809" cy="31408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70" y="2531252"/>
            <a:ext cx="2674620" cy="356616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96240" y="1036320"/>
            <a:ext cx="1149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 FLOMASTROM NARIŠI OBLIKO UŠES IN PREVIDNO ODREŽI.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4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4"/>
    </mc:Choice>
    <mc:Fallback xmlns="">
      <p:transition spd="slow" advTm="10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0" y="2043852"/>
            <a:ext cx="3252470" cy="433662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90" y="2043852"/>
            <a:ext cx="3242310" cy="43230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53440" y="772160"/>
            <a:ext cx="10729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 ČRNIM FLOMASTROM ZAJČKU NARIŠI OČI IN SMRČEK. </a:t>
            </a:r>
          </a:p>
          <a:p>
            <a:r>
              <a:rPr lang="sl-SI" sz="2800" dirty="0" smtClean="0">
                <a:latin typeface="Comic Sans MS" panose="030F0702030302020204" pitchFamily="66" charset="0"/>
              </a:rPr>
              <a:t>LAHKO TUDI PRILEPIŠ GIBLJIVE OČI IN SMRČEK.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1602" r="10252" b="23966"/>
          <a:stretch/>
        </p:blipFill>
        <p:spPr>
          <a:xfrm>
            <a:off x="5368979" y="2438400"/>
            <a:ext cx="1479441" cy="10058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9" y="3906174"/>
            <a:ext cx="1467195" cy="146719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8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2"/>
    </mc:Choice>
    <mc:Fallback xmlns="">
      <p:transition spd="slow" advTm="19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10" y="1971040"/>
            <a:ext cx="3169920" cy="4226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43" y="1953378"/>
            <a:ext cx="3151657" cy="420092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05280" y="904240"/>
            <a:ext cx="9174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SEDAJ PA MU OKROG VRATU ZAVEŽI ŠE TRAKEC.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3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9"/>
    </mc:Choice>
    <mc:Fallback xmlns="">
      <p:transition spd="slow" advTm="5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" y="1300479"/>
            <a:ext cx="3031148" cy="4544503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450080" y="450612"/>
            <a:ext cx="5364480" cy="2804160"/>
            <a:chOff x="4450080" y="450612"/>
            <a:chExt cx="5364480" cy="2804160"/>
          </a:xfrm>
        </p:grpSpPr>
        <p:sp>
          <p:nvSpPr>
            <p:cNvPr id="4" name="Ovalni oblaček 3"/>
            <p:cNvSpPr/>
            <p:nvPr/>
          </p:nvSpPr>
          <p:spPr>
            <a:xfrm flipH="1">
              <a:off x="4450080" y="450612"/>
              <a:ext cx="5364480" cy="2804160"/>
            </a:xfrm>
            <a:prstGeom prst="wedgeEllipseCallout">
              <a:avLst>
                <a:gd name="adj1" fmla="val -17336"/>
                <a:gd name="adj2" fmla="val 46614"/>
              </a:avLst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5577840" y="883196"/>
              <a:ext cx="38811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smtClean="0">
                  <a:latin typeface="Comic Sans MS" panose="030F0702030302020204" pitchFamily="66" charset="0"/>
                </a:rPr>
                <a:t>BRAVO! TVOJ VELIKONOČNI ZAJČEK JE IZDELAN. ZDAJ PA ŠE POSPRAVI VSE PRIPOMOČKE.</a:t>
              </a:r>
              <a:endParaRPr lang="sl-SI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206240" y="5660390"/>
            <a:ext cx="3058160" cy="609600"/>
            <a:chOff x="4206240" y="5660390"/>
            <a:chExt cx="3058160" cy="609600"/>
          </a:xfrm>
        </p:grpSpPr>
        <p:sp>
          <p:nvSpPr>
            <p:cNvPr id="6" name="PoljeZBesedilom 5"/>
            <p:cNvSpPr txBox="1"/>
            <p:nvPr/>
          </p:nvSpPr>
          <p:spPr>
            <a:xfrm>
              <a:off x="4206240" y="5772150"/>
              <a:ext cx="3058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Vir:</a:t>
              </a:r>
              <a:endParaRPr lang="sl-SI" dirty="0"/>
            </a:p>
          </p:txBody>
        </p:sp>
        <p:pic>
          <p:nvPicPr>
            <p:cNvPr id="7" name="Slika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4" b="20739"/>
            <a:stretch/>
          </p:blipFill>
          <p:spPr>
            <a:xfrm>
              <a:off x="4820920" y="5660390"/>
              <a:ext cx="1828800" cy="609600"/>
            </a:xfrm>
            <a:prstGeom prst="rect">
              <a:avLst/>
            </a:prstGeom>
          </p:spPr>
        </p:pic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5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4"/>
    </mc:Choice>
    <mc:Fallback xmlns="">
      <p:transition spd="slow" advTm="11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SEDAJ </a:t>
            </a:r>
            <a:r>
              <a:rPr lang="sl-SI" sz="2800" dirty="0" smtClean="0">
                <a:latin typeface="Comic Sans MS" panose="030F0702030302020204" pitchFamily="66" charset="0"/>
              </a:rPr>
              <a:t>TE PA </a:t>
            </a:r>
            <a:r>
              <a:rPr lang="sl-SI" sz="2800" dirty="0">
                <a:latin typeface="Comic Sans MS" panose="030F0702030302020204" pitchFamily="66" charset="0"/>
              </a:rPr>
              <a:t>ČAKA NAJBOLJŠI DEL. PRIDRUŽI SE DRUŽINI PRI BARVANJU PIRHOV. PRIPRAVILA </a:t>
            </a:r>
            <a:r>
              <a:rPr lang="sl-SI" sz="2800" dirty="0" smtClean="0">
                <a:latin typeface="Comic Sans MS" panose="030F0702030302020204" pitchFamily="66" charset="0"/>
              </a:rPr>
              <a:t>SEM  </a:t>
            </a:r>
            <a:r>
              <a:rPr lang="sl-SI" sz="2800" dirty="0">
                <a:latin typeface="Comic Sans MS" panose="030F0702030302020204" pitchFamily="66" charset="0"/>
              </a:rPr>
              <a:t>NEKAJ IDEJ, KAKO LAHKO OKRASITE PIRHE.</a:t>
            </a:r>
            <a:endParaRPr lang="sl-SI" sz="2800" dirty="0"/>
          </a:p>
        </p:txBody>
      </p:sp>
      <p:sp>
        <p:nvSpPr>
          <p:cNvPr id="4" name="Pravokotnik 1"/>
          <p:cNvSpPr/>
          <p:nvPr/>
        </p:nvSpPr>
        <p:spPr>
          <a:xfrm>
            <a:off x="480646" y="1793631"/>
            <a:ext cx="2882789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solidFill>
                  <a:schemeClr val="bg1"/>
                </a:solidFill>
                <a:latin typeface="Comic Sans MS" panose="030F0702030302020204" pitchFamily="66" charset="0"/>
              </a:rPr>
              <a:t>VELIKONOČNA </a:t>
            </a:r>
            <a:r>
              <a:rPr lang="sl-SI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JAJCA</a:t>
            </a:r>
            <a:r>
              <a:rPr lang="sl-SI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OKRAŠENA Z OVSENIMI KOSMIČI</a:t>
            </a:r>
            <a:endParaRPr lang="sl-SI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chemeClr val="bg1"/>
                </a:solidFill>
                <a:latin typeface="Comic Sans MS" panose="030F0702030302020204" pitchFamily="66" charset="0"/>
              </a:rPr>
              <a:t>Kuhana jajca </a:t>
            </a:r>
            <a:r>
              <a:rPr lang="sl-SI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najprej pobarvamo s čebulo potem pa ovsene kosmiče lepimo z lepilom – mekol v obliki vzorčkov. </a:t>
            </a:r>
            <a:r>
              <a:rPr lang="sl-SI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5" name="Content Placeholder 4" descr="http://img.siol.net/09/099/633748638595813674_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1754" y="1793631"/>
            <a:ext cx="3435837" cy="234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Pravokotnik 3"/>
          <p:cNvSpPr/>
          <p:nvPr/>
        </p:nvSpPr>
        <p:spPr>
          <a:xfrm>
            <a:off x="7785938" y="2986333"/>
            <a:ext cx="3888432" cy="650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bg1"/>
                </a:solidFill>
                <a:latin typeface="Comic Sans MS" panose="030F0702030302020204" pitchFamily="66" charset="0"/>
              </a:rPr>
              <a:t>Pobarvani </a:t>
            </a:r>
            <a:r>
              <a:rPr lang="sl-SI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 s</a:t>
            </a:r>
            <a:r>
              <a:rPr lang="sl-SI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>
                <a:solidFill>
                  <a:schemeClr val="bg1"/>
                </a:solidFill>
                <a:latin typeface="Comic Sans MS" panose="030F0702030302020204" pitchFamily="66" charset="0"/>
              </a:rPr>
              <a:t>kavo, žafraniko, karijem ali rumeno čebulo ...</a:t>
            </a:r>
          </a:p>
        </p:txBody>
      </p:sp>
      <p:pic>
        <p:nvPicPr>
          <p:cNvPr id="7" name="Picture 6" descr="http://www.iskreni.net/images/stories/food/jajca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4370" y="3754438"/>
            <a:ext cx="3810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8" name="Picture 7" descr="http://www.iskreni.net/images/stories/food/jajca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2040" y="4337362"/>
            <a:ext cx="3810000" cy="155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Pravokotnik 3"/>
          <p:cNvSpPr/>
          <p:nvPr/>
        </p:nvSpPr>
        <p:spPr>
          <a:xfrm>
            <a:off x="1757917" y="6071306"/>
            <a:ext cx="41382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Tile so pobarvani</a:t>
            </a:r>
            <a:r>
              <a:rPr lang="sl-SI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z rdečim zeljem.</a:t>
            </a:r>
            <a:endParaRPr lang="sl-SI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2100" y="1097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0"/>
    </mc:Choice>
    <mc:Fallback xmlns="">
      <p:transition spd="slow" advTm="16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POTEK TD: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VELIKA NOČ, NJENI SIMBOLI IN OBIČAJI NEKOČ IN DANES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NAVODILA ZA IZDELAVO VELIKONOČNEGA IZDELKA PO KORAKIH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ŠE NEKAJ IDEJ ZA KRAŠENJE PIRHOV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6338" y="4566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7"/>
    </mc:Choice>
    <mc:Fallback xmlns="">
      <p:transition spd="slow" advTm="2967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ŠE NEKAJ IDEJ...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Velikonočna jajc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42" y="1522449"/>
            <a:ext cx="3242275" cy="227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5" name="PoljeZBesedilom 2"/>
          <p:cNvSpPr txBox="1"/>
          <p:nvPr/>
        </p:nvSpPr>
        <p:spPr>
          <a:xfrm>
            <a:off x="4091354" y="1594338"/>
            <a:ext cx="3357659" cy="489364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>
                <a:solidFill>
                  <a:srgbClr val="FFFFFF"/>
                </a:solidFill>
                <a:latin typeface="Comic Sans MS" panose="030F0702030302020204" pitchFamily="66" charset="0"/>
              </a:rPr>
              <a:t>BARVANJE PIRHOV V VINU</a:t>
            </a:r>
          </a:p>
          <a:p>
            <a:r>
              <a:rPr lang="sl-SI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Jajca položimo v </a:t>
            </a:r>
            <a:r>
              <a:rPr lang="sl-SI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hladen </a:t>
            </a:r>
            <a:r>
              <a:rPr lang="sl-SI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teran ali refošk. Kuhamo približno 15 minut in pustimo namakati čez noč. Zjutraj jajca posušimo na zraku. Na lupini se bo pojavil vinski kamen v obliki bleščic, ki bo pirhe še polepšal.</a:t>
            </a:r>
          </a:p>
        </p:txBody>
      </p:sp>
      <p:pic>
        <p:nvPicPr>
          <p:cNvPr id="1026" name="Picture 2" descr="Pirhi z voskom ali voščenkami – Dom in st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38" y="1063565"/>
            <a:ext cx="4146468" cy="31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2"/>
          <p:cNvSpPr txBox="1"/>
          <p:nvPr/>
        </p:nvSpPr>
        <p:spPr>
          <a:xfrm>
            <a:off x="8237142" y="4290648"/>
            <a:ext cx="3357659" cy="193899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>
                <a:solidFill>
                  <a:srgbClr val="FFFFFF"/>
                </a:solidFill>
                <a:latin typeface="Comic Sans MS" panose="030F0702030302020204" pitchFamily="66" charset="0"/>
              </a:rPr>
              <a:t>BARVANJE PIRHOV </a:t>
            </a:r>
            <a:r>
              <a:rPr lang="sl-SI" sz="24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Z VOŠČENKAMI so</a:t>
            </a:r>
          </a:p>
          <a:p>
            <a:r>
              <a:rPr lang="pl-PL" sz="2400" dirty="0">
                <a:latin typeface="Comic Sans MS" panose="030F0702030302020204" pitchFamily="66" charset="0"/>
              </a:rPr>
              <a:t>pobarvana z barvo in z vzorčki, narisanimi z </a:t>
            </a:r>
            <a:r>
              <a:rPr lang="pl-PL" sz="2400" dirty="0" smtClean="0">
                <a:latin typeface="Comic Sans MS" panose="030F0702030302020204" pitchFamily="66" charset="0"/>
              </a:rPr>
              <a:t>voščenkami.</a:t>
            </a:r>
            <a:endParaRPr lang="sl-SI" sz="2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"/>
    </mc:Choice>
    <mc:Fallback xmlns="">
      <p:transition spd="slow" advTm="3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i="1" dirty="0" smtClean="0">
                <a:latin typeface="Comic Sans MS" panose="030F0702030302020204" pitchFamily="66" charset="0"/>
              </a:rPr>
              <a:t>Zelo vesela bom, če mi boš poslal kako fotografijo izdelka ali utrinka s tehniškega dne.</a:t>
            </a:r>
          </a:p>
          <a:p>
            <a:pPr marL="0" indent="0" algn="r">
              <a:buNone/>
            </a:pPr>
            <a:r>
              <a:rPr lang="sl-SI" sz="2000" i="1" dirty="0" smtClean="0">
                <a:latin typeface="Comic Sans MS" panose="030F0702030302020204" pitchFamily="66" charset="0"/>
              </a:rPr>
              <a:t>Učiteljica Biljana</a:t>
            </a:r>
            <a:endParaRPr lang="sl-SI" sz="2000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D:\Šola na daljavo\responsive.1920.600.noborder.a5046adf3628dee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7016" y="486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3"/>
    </mc:Choice>
    <mc:Fallback xmlns="">
      <p:transition spd="slow" advTm="1664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dirty="0">
                <a:latin typeface="Comic Sans MS" panose="030F0702030302020204" pitchFamily="66" charset="0"/>
              </a:rPr>
              <a:t>Velika noč 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endParaRPr lang="sl-SI" altLang="sl-SI" b="1" dirty="0" smtClean="0"/>
          </a:p>
          <a:p>
            <a:pPr>
              <a:spcBef>
                <a:spcPct val="0"/>
              </a:spcBef>
              <a:buNone/>
            </a:pPr>
            <a:endParaRPr lang="sl-SI" altLang="sl-SI" b="1" dirty="0"/>
          </a:p>
          <a:p>
            <a:pPr>
              <a:spcBef>
                <a:spcPct val="0"/>
              </a:spcBef>
              <a:buNone/>
            </a:pPr>
            <a:endParaRPr lang="sl-SI" altLang="sl-SI" b="1" dirty="0" smtClean="0"/>
          </a:p>
          <a:p>
            <a:pPr>
              <a:spcBef>
                <a:spcPct val="0"/>
              </a:spcBef>
              <a:buNone/>
            </a:pPr>
            <a:endParaRPr lang="sl-SI" altLang="sl-SI" b="1" dirty="0"/>
          </a:p>
          <a:p>
            <a:pPr>
              <a:spcBef>
                <a:spcPct val="0"/>
              </a:spcBef>
              <a:buNone/>
            </a:pPr>
            <a:endParaRPr lang="sl-SI" altLang="sl-SI" b="1" dirty="0" smtClean="0"/>
          </a:p>
          <a:p>
            <a:pPr algn="just">
              <a:spcBef>
                <a:spcPct val="0"/>
              </a:spcBef>
              <a:buNone/>
            </a:pPr>
            <a:endParaRPr lang="sl-SI" altLang="sl-SI" b="1" dirty="0" smtClean="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sl-SI" altLang="sl-SI" b="1" dirty="0" smtClean="0">
                <a:latin typeface="Comic Sans MS" panose="030F0702030302020204" pitchFamily="66" charset="0"/>
              </a:rPr>
              <a:t>Velika </a:t>
            </a:r>
            <a:r>
              <a:rPr lang="sl-SI" altLang="sl-SI" b="1" dirty="0">
                <a:latin typeface="Comic Sans MS" panose="030F0702030302020204" pitchFamily="66" charset="0"/>
              </a:rPr>
              <a:t>noč</a:t>
            </a:r>
            <a:r>
              <a:rPr lang="sl-SI" altLang="sl-SI" dirty="0">
                <a:latin typeface="Comic Sans MS" panose="030F0702030302020204" pitchFamily="66" charset="0"/>
              </a:rPr>
              <a:t> je največji in najstarejši krščanski </a:t>
            </a:r>
            <a:r>
              <a:rPr lang="sl-SI" altLang="sl-SI" dirty="0" smtClean="0">
                <a:latin typeface="Comic Sans MS" panose="030F0702030302020204" pitchFamily="66" charset="0"/>
              </a:rPr>
              <a:t>praznik.</a:t>
            </a:r>
          </a:p>
          <a:p>
            <a:pPr algn="just">
              <a:spcBef>
                <a:spcPct val="0"/>
              </a:spcBef>
              <a:buNone/>
            </a:pPr>
            <a:r>
              <a:rPr lang="sl-SI" altLang="sl-SI" dirty="0" smtClean="0">
                <a:latin typeface="Comic Sans MS" panose="030F0702030302020204" pitchFamily="66" charset="0"/>
              </a:rPr>
              <a:t>Kristjani se na ta </a:t>
            </a:r>
            <a:r>
              <a:rPr lang="sl-SI" altLang="sl-SI" dirty="0">
                <a:latin typeface="Comic Sans MS" panose="030F0702030302020204" pitchFamily="66" charset="0"/>
              </a:rPr>
              <a:t>praznik spominjajo Kristusovega </a:t>
            </a:r>
            <a:r>
              <a:rPr lang="sl-SI" altLang="sl-SI" dirty="0" smtClean="0">
                <a:latin typeface="Comic Sans MS" panose="030F0702030302020204" pitchFamily="66" charset="0"/>
              </a:rPr>
              <a:t>vstajenja</a:t>
            </a:r>
          </a:p>
          <a:p>
            <a:pPr algn="just">
              <a:spcBef>
                <a:spcPct val="0"/>
              </a:spcBef>
              <a:buNone/>
            </a:pPr>
            <a:r>
              <a:rPr lang="sl-SI" altLang="sl-SI" dirty="0" smtClean="0">
                <a:latin typeface="Comic Sans MS" panose="030F0702030302020204" pitchFamily="66" charset="0"/>
              </a:rPr>
              <a:t>od mrtvih. Jezusa Kristusa </a:t>
            </a:r>
            <a:r>
              <a:rPr lang="sl-SI" altLang="sl-SI" dirty="0">
                <a:latin typeface="Comic Sans MS" panose="030F0702030302020204" pitchFamily="66" charset="0"/>
              </a:rPr>
              <a:t>so </a:t>
            </a:r>
            <a:r>
              <a:rPr lang="sl-SI" altLang="sl-SI" b="1" dirty="0">
                <a:latin typeface="Comic Sans MS" panose="030F0702030302020204" pitchFamily="66" charset="0"/>
              </a:rPr>
              <a:t>križali na veliki petek</a:t>
            </a:r>
            <a:r>
              <a:rPr lang="sl-SI" altLang="sl-SI" dirty="0">
                <a:latin typeface="Comic Sans MS" panose="030F0702030302020204" pitchFamily="66" charset="0"/>
              </a:rPr>
              <a:t>, </a:t>
            </a:r>
            <a:r>
              <a:rPr lang="sl-SI" altLang="sl-SI" b="1" dirty="0" smtClean="0">
                <a:latin typeface="Comic Sans MS" panose="030F0702030302020204" pitchFamily="66" charset="0"/>
              </a:rPr>
              <a:t>tretji</a:t>
            </a:r>
          </a:p>
          <a:p>
            <a:pPr algn="just">
              <a:spcBef>
                <a:spcPct val="0"/>
              </a:spcBef>
              <a:buNone/>
            </a:pPr>
            <a:r>
              <a:rPr lang="sl-SI" altLang="sl-SI" b="1" dirty="0" smtClean="0">
                <a:latin typeface="Comic Sans MS" panose="030F0702030302020204" pitchFamily="66" charset="0"/>
              </a:rPr>
              <a:t>dan</a:t>
            </a:r>
            <a:r>
              <a:rPr lang="sl-SI" altLang="sl-SI" dirty="0" smtClean="0">
                <a:latin typeface="Comic Sans MS" panose="030F0702030302020204" pitchFamily="66" charset="0"/>
              </a:rPr>
              <a:t> </a:t>
            </a:r>
            <a:r>
              <a:rPr lang="sl-SI" altLang="sl-SI" dirty="0">
                <a:latin typeface="Comic Sans MS" panose="030F0702030302020204" pitchFamily="66" charset="0"/>
              </a:rPr>
              <a:t>po tem (</a:t>
            </a:r>
            <a:r>
              <a:rPr lang="sl-SI" altLang="sl-SI" dirty="0" smtClean="0">
                <a:latin typeface="Comic Sans MS" panose="030F0702030302020204" pitchFamily="66" charset="0"/>
              </a:rPr>
              <a:t>na nedeljo</a:t>
            </a:r>
            <a:r>
              <a:rPr lang="sl-SI" altLang="sl-SI" dirty="0">
                <a:latin typeface="Comic Sans MS" panose="030F0702030302020204" pitchFamily="66" charset="0"/>
              </a:rPr>
              <a:t>) pa je </a:t>
            </a:r>
            <a:r>
              <a:rPr lang="sl-SI" altLang="sl-SI" b="1" dirty="0" smtClean="0">
                <a:latin typeface="Comic Sans MS" panose="030F0702030302020204" pitchFamily="66" charset="0"/>
              </a:rPr>
              <a:t>vstal </a:t>
            </a:r>
            <a:r>
              <a:rPr lang="sl-SI" altLang="sl-SI" b="1" dirty="0">
                <a:latin typeface="Comic Sans MS" panose="030F0702030302020204" pitchFamily="66" charset="0"/>
              </a:rPr>
              <a:t>od mrtvih</a:t>
            </a:r>
            <a:r>
              <a:rPr lang="sl-SI" altLang="sl-SI" dirty="0">
                <a:latin typeface="Comic Sans MS" panose="030F0702030302020204" pitchFamily="66" charset="0"/>
              </a:rPr>
              <a:t> (ponoči </a:t>
            </a:r>
            <a:r>
              <a:rPr lang="sl-SI" altLang="sl-SI" dirty="0" smtClean="0">
                <a:latin typeface="Comic Sans MS" panose="030F0702030302020204" pitchFamily="66" charset="0"/>
              </a:rPr>
              <a:t>oz.</a:t>
            </a:r>
          </a:p>
          <a:p>
            <a:pPr algn="just">
              <a:spcBef>
                <a:spcPct val="0"/>
              </a:spcBef>
              <a:buNone/>
            </a:pPr>
            <a:r>
              <a:rPr lang="sl-SI" altLang="sl-SI" dirty="0" smtClean="0">
                <a:latin typeface="Comic Sans MS" panose="030F0702030302020204" pitchFamily="66" charset="0"/>
              </a:rPr>
              <a:t>zgodaj </a:t>
            </a:r>
            <a:r>
              <a:rPr lang="sl-SI" altLang="sl-SI" dirty="0">
                <a:latin typeface="Comic Sans MS" panose="030F0702030302020204" pitchFamily="66" charset="0"/>
              </a:rPr>
              <a:t>zjutraj). </a:t>
            </a:r>
          </a:p>
          <a:p>
            <a:pPr algn="just">
              <a:spcBef>
                <a:spcPct val="0"/>
              </a:spcBef>
              <a:buNone/>
            </a:pPr>
            <a:r>
              <a:rPr lang="sl-SI" altLang="sl-SI" dirty="0" smtClean="0">
                <a:latin typeface="Comic Sans MS" panose="030F0702030302020204" pitchFamily="66" charset="0"/>
              </a:rPr>
              <a:t>Po </a:t>
            </a:r>
            <a:r>
              <a:rPr lang="sl-SI" altLang="sl-SI" dirty="0">
                <a:latin typeface="Comic Sans MS" panose="030F0702030302020204" pitchFamily="66" charset="0"/>
              </a:rPr>
              <a:t>krščanskem pojmovanju naj bi z vstajenjem odrešil </a:t>
            </a:r>
            <a:r>
              <a:rPr lang="sl-SI" altLang="sl-SI" dirty="0" smtClean="0">
                <a:latin typeface="Comic Sans MS" panose="030F0702030302020204" pitchFamily="66" charset="0"/>
              </a:rPr>
              <a:t>svet,</a:t>
            </a:r>
          </a:p>
          <a:p>
            <a:pPr algn="just">
              <a:spcBef>
                <a:spcPct val="0"/>
              </a:spcBef>
              <a:buNone/>
            </a:pPr>
            <a:r>
              <a:rPr lang="sl-SI" altLang="sl-SI" dirty="0" smtClean="0">
                <a:latin typeface="Comic Sans MS" panose="030F0702030302020204" pitchFamily="66" charset="0"/>
              </a:rPr>
              <a:t>zato </a:t>
            </a:r>
            <a:r>
              <a:rPr lang="sl-SI" altLang="sl-SI" dirty="0">
                <a:latin typeface="Comic Sans MS" panose="030F0702030302020204" pitchFamily="66" charset="0"/>
              </a:rPr>
              <a:t>je bila </a:t>
            </a:r>
            <a:r>
              <a:rPr lang="sl-SI" altLang="sl-SI" b="1" dirty="0" smtClean="0">
                <a:latin typeface="Comic Sans MS" panose="030F0702030302020204" pitchFamily="66" charset="0"/>
              </a:rPr>
              <a:t>tista </a:t>
            </a:r>
            <a:r>
              <a:rPr lang="sl-SI" altLang="sl-SI" b="1" dirty="0">
                <a:latin typeface="Comic Sans MS" panose="030F0702030302020204" pitchFamily="66" charset="0"/>
              </a:rPr>
              <a:t>noč res </a:t>
            </a:r>
            <a:r>
              <a:rPr lang="sl-SI" altLang="sl-SI" b="1" u="sng" dirty="0">
                <a:latin typeface="Comic Sans MS" panose="030F0702030302020204" pitchFamily="66" charset="0"/>
              </a:rPr>
              <a:t>velika</a:t>
            </a:r>
            <a:r>
              <a:rPr lang="sl-SI" altLang="sl-SI" dirty="0">
                <a:latin typeface="Comic Sans MS" panose="030F0702030302020204" pitchFamily="66" charset="0"/>
              </a:rPr>
              <a:t> (od tu izhaja ime praznika). </a:t>
            </a:r>
          </a:p>
          <a:p>
            <a:endParaRPr lang="sl-SI" dirty="0"/>
          </a:p>
        </p:txBody>
      </p:sp>
      <p:pic>
        <p:nvPicPr>
          <p:cNvPr id="6" name="Picture 4" descr="bbd26742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15" y="496644"/>
            <a:ext cx="2244969" cy="29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4338" y="1518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7"/>
    </mc:Choice>
    <mc:Fallback xmlns="">
      <p:transition spd="slow" advTm="34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dirty="0">
                <a:latin typeface="Comic Sans MS" panose="030F0702030302020204" pitchFamily="66" charset="0"/>
              </a:rPr>
              <a:t>Simboli velike noči na slovenskem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altLang="sl-SI" sz="2400" b="1" dirty="0"/>
              <a:t>v</a:t>
            </a:r>
            <a:r>
              <a:rPr lang="sl-SI" altLang="sl-SI" sz="2400" b="1" dirty="0">
                <a:latin typeface="Comic Sans MS" panose="030F0702030302020204" pitchFamily="66" charset="0"/>
              </a:rPr>
              <a:t>elikonočna jajca</a:t>
            </a:r>
            <a:r>
              <a:rPr lang="sl-SI" altLang="sl-SI" sz="2400" dirty="0">
                <a:latin typeface="Comic Sans MS" panose="030F0702030302020204" pitchFamily="66" charset="0"/>
              </a:rPr>
              <a:t> (pirhi) - simbol vstajenja ali kaplje krvi</a:t>
            </a:r>
          </a:p>
          <a:p>
            <a:r>
              <a:rPr lang="sl-SI" altLang="sl-SI" sz="2400" b="1" dirty="0">
                <a:latin typeface="Comic Sans MS" panose="030F0702030302020204" pitchFamily="66" charset="0"/>
              </a:rPr>
              <a:t>hren</a:t>
            </a:r>
            <a:r>
              <a:rPr lang="sl-SI" altLang="sl-SI" sz="2400" dirty="0">
                <a:latin typeface="Comic Sans MS" panose="030F0702030302020204" pitchFamily="66" charset="0"/>
              </a:rPr>
              <a:t> - žeblji</a:t>
            </a:r>
          </a:p>
          <a:p>
            <a:r>
              <a:rPr lang="sl-SI" altLang="sl-SI" sz="2400" b="1" dirty="0">
                <a:latin typeface="Comic Sans MS" panose="030F0702030302020204" pitchFamily="66" charset="0"/>
              </a:rPr>
              <a:t>potica</a:t>
            </a:r>
            <a:r>
              <a:rPr lang="sl-SI" altLang="sl-SI" sz="2400" dirty="0">
                <a:latin typeface="Comic Sans MS" panose="030F0702030302020204" pitchFamily="66" charset="0"/>
              </a:rPr>
              <a:t> – trnova krona</a:t>
            </a:r>
          </a:p>
          <a:p>
            <a:r>
              <a:rPr lang="sl-SI" altLang="sl-SI" sz="2400" b="1" dirty="0">
                <a:latin typeface="Comic Sans MS" panose="030F0702030302020204" pitchFamily="66" charset="0"/>
              </a:rPr>
              <a:t>velikonočna šunka</a:t>
            </a:r>
            <a:r>
              <a:rPr lang="sl-SI" altLang="sl-SI" sz="2400" dirty="0">
                <a:latin typeface="Comic Sans MS" panose="030F0702030302020204" pitchFamily="66" charset="0"/>
              </a:rPr>
              <a:t> – Kristusovo </a:t>
            </a:r>
            <a:r>
              <a:rPr lang="sl-SI" altLang="sl-SI" sz="2400" dirty="0" smtClean="0">
                <a:latin typeface="Comic Sans MS" panose="030F0702030302020204" pitchFamily="66" charset="0"/>
              </a:rPr>
              <a:t>telo</a:t>
            </a:r>
          </a:p>
          <a:p>
            <a:endParaRPr lang="sl-SI" altLang="sl-SI" sz="2400" dirty="0">
              <a:latin typeface="Comic Sans MS" panose="030F0702030302020204" pitchFamily="66" charset="0"/>
            </a:endParaRPr>
          </a:p>
          <a:p>
            <a:endParaRPr lang="sl-SI" altLang="sl-SI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altLang="sl-SI" sz="24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sl-SI" altLang="sl-SI" sz="2400" dirty="0">
                <a:latin typeface="Comic Sans MS" panose="030F0702030302020204" pitchFamily="66" charset="0"/>
              </a:rPr>
              <a:t>Velika noč se praznuje po luninem koledarju, v zgodnji spomladi, tj. </a:t>
            </a:r>
          </a:p>
          <a:p>
            <a:pPr>
              <a:buNone/>
            </a:pPr>
            <a:r>
              <a:rPr lang="sl-SI" altLang="sl-SI" sz="2400" b="1" u="sng" dirty="0">
                <a:latin typeface="Comic Sans MS" panose="030F0702030302020204" pitchFamily="66" charset="0"/>
              </a:rPr>
              <a:t>vedno na prvo nedeljo po prvi</a:t>
            </a:r>
            <a:r>
              <a:rPr lang="sl-SI" altLang="sl-SI" sz="2400" u="sng" dirty="0">
                <a:latin typeface="Comic Sans MS" panose="030F0702030302020204" pitchFamily="66" charset="0"/>
              </a:rPr>
              <a:t> </a:t>
            </a:r>
            <a:r>
              <a:rPr lang="sl-SI" altLang="sl-SI" sz="2400" b="1" u="sng" dirty="0">
                <a:latin typeface="Comic Sans MS" panose="030F0702030302020204" pitchFamily="66" charset="0"/>
              </a:rPr>
              <a:t>polni pomladanski luni</a:t>
            </a:r>
            <a:r>
              <a:rPr lang="sl-SI" altLang="sl-SI" sz="2400" dirty="0">
                <a:latin typeface="Comic Sans MS" panose="030F0702030302020204" pitchFamily="66" charset="0"/>
              </a:rPr>
              <a:t> (zato je </a:t>
            </a:r>
          </a:p>
          <a:p>
            <a:pPr>
              <a:buNone/>
            </a:pPr>
            <a:r>
              <a:rPr lang="sl-SI" altLang="sl-SI" sz="2400" dirty="0">
                <a:latin typeface="Comic Sans MS" panose="030F0702030302020204" pitchFamily="66" charset="0"/>
              </a:rPr>
              <a:t>praznik vsako leto ob drugačnem času</a:t>
            </a:r>
            <a:r>
              <a:rPr lang="sl-SI" altLang="sl-SI" sz="2400" dirty="0" smtClean="0">
                <a:latin typeface="Comic Sans MS" panose="030F0702030302020204" pitchFamily="66" charset="0"/>
              </a:rPr>
              <a:t>) – PREMIČNI PRAZNIK.</a:t>
            </a:r>
            <a:endParaRPr lang="sl-SI" altLang="sl-SI" sz="2400" dirty="0">
              <a:latin typeface="Comic Sans MS" panose="030F0702030302020204" pitchFamily="66" charset="0"/>
            </a:endParaRPr>
          </a:p>
          <a:p>
            <a:endParaRPr lang="sl-SI" altLang="sl-SI" sz="2400" dirty="0"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25" y="1427939"/>
            <a:ext cx="1693744" cy="130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0338">
            <a:off x="6318163" y="2615023"/>
            <a:ext cx="17494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323">
            <a:off x="9898064" y="2540000"/>
            <a:ext cx="2073275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Šunka v test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220">
            <a:off x="8008852" y="2383887"/>
            <a:ext cx="19399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2698" y="3490119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25101" y="5393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58"/>
    </mc:Choice>
    <mc:Fallback xmlns="">
      <p:transition spd="slow" advTm="35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1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dirty="0">
                <a:latin typeface="Comic Sans MS" panose="030F0702030302020204" pitchFamily="66" charset="0"/>
              </a:rPr>
              <a:t>Velikonočni običaji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altLang="sl-SI" b="1" dirty="0" smtClean="0">
                <a:latin typeface="Comic Sans MS" panose="030F0702030302020204" pitchFamily="66" charset="0"/>
              </a:rPr>
              <a:t>NEKOČ</a:t>
            </a:r>
            <a:r>
              <a:rPr lang="sl-SI" altLang="sl-SI" b="1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0"/>
              </a:spcBef>
              <a:buFont typeface="Symbol" pitchFamily="18" charset="2"/>
              <a:buChar char=""/>
            </a:pPr>
            <a:endParaRPr lang="sl-SI" altLang="sl-SI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Symbol" pitchFamily="18" charset="2"/>
              <a:buChar char=""/>
            </a:pPr>
            <a:r>
              <a:rPr lang="sl-SI" altLang="sl-SI" b="1" dirty="0">
                <a:latin typeface="Comic Sans MS" panose="030F0702030302020204" pitchFamily="66" charset="0"/>
                <a:cs typeface="Times New Roman" pitchFamily="18" charset="0"/>
              </a:rPr>
              <a:t>Valinčanje pirhov - </a:t>
            </a:r>
            <a:r>
              <a:rPr lang="sl-SI" altLang="sl-SI" dirty="0">
                <a:latin typeface="Comic Sans MS" panose="030F0702030302020204" pitchFamily="66" charset="0"/>
              </a:rPr>
              <a:t>p</a:t>
            </a:r>
            <a:r>
              <a:rPr lang="sl-SI" dirty="0">
                <a:latin typeface="Comic Sans MS" panose="030F0702030302020204" pitchFamily="66" charset="0"/>
              </a:rPr>
              <a:t>irh spustijo po deski,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sl-SI" dirty="0">
                <a:latin typeface="Comic Sans MS" panose="030F0702030302020204" pitchFamily="66" charset="0"/>
              </a:rPr>
              <a:t>      ki je na enem koncu podprta s količkom in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sl-SI" dirty="0">
                <a:latin typeface="Comic Sans MS" panose="030F0702030302020204" pitchFamily="66" charset="0"/>
              </a:rPr>
              <a:t>      skušajo nato zadeti pirh sotekmovalca.</a:t>
            </a:r>
            <a:endParaRPr lang="sl-SI" altLang="sl-SI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sl-SI" altLang="sl-SI" dirty="0">
                <a:latin typeface="Comic Sans MS" panose="030F0702030302020204" pitchFamily="66" charset="0"/>
                <a:cs typeface="Times New Roman" pitchFamily="18" charset="0"/>
              </a:rPr>
              <a:t>     </a:t>
            </a:r>
          </a:p>
          <a:p>
            <a:pPr>
              <a:spcBef>
                <a:spcPct val="0"/>
              </a:spcBef>
              <a:buFont typeface="Symbol" pitchFamily="18" charset="2"/>
              <a:buChar char=""/>
            </a:pPr>
            <a:r>
              <a:rPr lang="sl-SI" altLang="sl-SI" b="1" dirty="0">
                <a:latin typeface="Comic Sans MS" panose="030F0702030302020204" pitchFamily="66" charset="0"/>
                <a:cs typeface="Times New Roman" pitchFamily="18" charset="0"/>
              </a:rPr>
              <a:t>Sekanje</a:t>
            </a:r>
            <a:r>
              <a:rPr lang="sl-SI" altLang="sl-SI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sl-SI" altLang="sl-SI" b="1" dirty="0">
                <a:latin typeface="Comic Sans MS" panose="030F0702030302020204" pitchFamily="66" charset="0"/>
                <a:cs typeface="Times New Roman" pitchFamily="18" charset="0"/>
              </a:rPr>
              <a:t>pirhov</a:t>
            </a:r>
            <a:r>
              <a:rPr lang="sl-SI" altLang="sl-SI" dirty="0">
                <a:latin typeface="Comic Sans MS" panose="030F0702030302020204" pitchFamily="66" charset="0"/>
                <a:cs typeface="Times New Roman" pitchFamily="18" charset="0"/>
              </a:rPr>
              <a:t> - V pirhe, ki so pokonci </a:t>
            </a: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sl-SI" altLang="sl-SI" dirty="0">
                <a:latin typeface="Comic Sans MS" panose="030F0702030302020204" pitchFamily="66" charset="0"/>
                <a:cs typeface="Times New Roman" pitchFamily="18" charset="0"/>
              </a:rPr>
              <a:t>     postavljeni v travo, se mečejo kovanci </a:t>
            </a: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sl-SI" altLang="sl-SI" dirty="0">
                <a:latin typeface="Comic Sans MS" panose="030F0702030302020204" pitchFamily="66" charset="0"/>
                <a:cs typeface="Times New Roman" pitchFamily="18" charset="0"/>
              </a:rPr>
              <a:t>     (da se zasekajo). </a:t>
            </a:r>
          </a:p>
          <a:p>
            <a:pPr>
              <a:spcBef>
                <a:spcPct val="0"/>
              </a:spcBef>
              <a:buFont typeface="Symbol" pitchFamily="18" charset="2"/>
              <a:buNone/>
            </a:pPr>
            <a:endParaRPr lang="sl-SI" altLang="sl-SI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sl-SI" altLang="sl-SI" b="1" dirty="0">
                <a:latin typeface="Comic Sans MS" panose="030F0702030302020204" pitchFamily="66" charset="0"/>
                <a:cs typeface="Times New Roman" pitchFamily="18" charset="0"/>
              </a:rPr>
              <a:t>Streljanje z</a:t>
            </a:r>
            <a:r>
              <a:rPr lang="sl-SI" altLang="sl-SI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sl-SI" altLang="sl-SI" b="1" dirty="0">
                <a:latin typeface="Comic Sans MS" panose="030F0702030302020204" pitchFamily="66" charset="0"/>
                <a:cs typeface="Times New Roman" pitchFamily="18" charset="0"/>
              </a:rPr>
              <a:t>možnarjem </a:t>
            </a:r>
            <a:r>
              <a:rPr lang="sl-SI" altLang="sl-SI" dirty="0">
                <a:latin typeface="Comic Sans MS" panose="030F0702030302020204" pitchFamily="66" charset="0"/>
                <a:cs typeface="Times New Roman" pitchFamily="18" charset="0"/>
              </a:rPr>
              <a:t>– izvira iz ljudskega običaja,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sl-SI" altLang="sl-SI" dirty="0">
                <a:latin typeface="Comic Sans MS" panose="030F0702030302020204" pitchFamily="66" charset="0"/>
                <a:cs typeface="Times New Roman" pitchFamily="18" charset="0"/>
              </a:rPr>
              <a:t>     da hrup odganja zle sile (glej sliki desno)</a:t>
            </a:r>
          </a:p>
          <a:p>
            <a:pPr marL="0" indent="0">
              <a:spcBef>
                <a:spcPct val="0"/>
              </a:spcBef>
              <a:buNone/>
            </a:pPr>
            <a:endParaRPr lang="sl-SI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l-SI" altLang="sl-SI" sz="1500" dirty="0" smtClean="0">
                <a:latin typeface="Comic Sans MS" panose="030F0702030302020204" pitchFamily="66" charset="0"/>
                <a:cs typeface="Times New Roman" pitchFamily="18" charset="0"/>
                <a:hlinkClick r:id="rId4"/>
              </a:rPr>
              <a:t>https</a:t>
            </a:r>
            <a:r>
              <a:rPr lang="sl-SI" altLang="sl-SI" sz="1500" dirty="0">
                <a:latin typeface="Comic Sans MS" panose="030F0702030302020204" pitchFamily="66" charset="0"/>
                <a:cs typeface="Times New Roman" pitchFamily="18" charset="0"/>
                <a:hlinkClick r:id="rId4"/>
              </a:rPr>
              <a:t>://</a:t>
            </a:r>
            <a:r>
              <a:rPr lang="sl-SI" altLang="sl-SI" sz="1500" dirty="0" smtClean="0">
                <a:latin typeface="Comic Sans MS" panose="030F0702030302020204" pitchFamily="66" charset="0"/>
                <a:cs typeface="Times New Roman" pitchFamily="18" charset="0"/>
                <a:hlinkClick r:id="rId4"/>
              </a:rPr>
              <a:t>www.rtvslo.si/zabava/novice/sekanje-pirhov-s-tolarskimi-kovanci-ki-so-najprimernejsi/486178</a:t>
            </a:r>
            <a:endParaRPr lang="sl-SI" altLang="sl-SI" sz="15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https://www.slovenec.org/wp-content/uploads/2018/03/cvetn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07" y="372798"/>
            <a:ext cx="2243335" cy="16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4ca12e3ff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6" b="14389"/>
          <a:stretch>
            <a:fillRect/>
          </a:stretch>
        </p:blipFill>
        <p:spPr bwMode="auto">
          <a:xfrm>
            <a:off x="9845532" y="2931381"/>
            <a:ext cx="1959199" cy="17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93c24c86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76" y="3048514"/>
            <a:ext cx="1135222" cy="15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13231" y="909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6"/>
    </mc:Choice>
    <mc:Fallback xmlns="">
      <p:transition spd="slow" advTm="18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3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200" b="1" dirty="0" smtClean="0">
                <a:latin typeface="Comic Sans MS" panose="030F0702030302020204" pitchFamily="66" charset="0"/>
              </a:rPr>
              <a:t>DANES: </a:t>
            </a:r>
          </a:p>
          <a:p>
            <a:r>
              <a:rPr lang="sl-SI" sz="2000" dirty="0" smtClean="0">
                <a:latin typeface="Comic Sans MS" panose="030F0702030302020204" pitchFamily="66" charset="0"/>
              </a:rPr>
              <a:t>V </a:t>
            </a:r>
            <a:r>
              <a:rPr lang="sl-SI" sz="2000" dirty="0">
                <a:latin typeface="Comic Sans MS" panose="030F0702030302020204" pitchFamily="66" charset="0"/>
              </a:rPr>
              <a:t>Sloveniji verniki na veliko soboto cekarje napolnijo z dobrotami, med katerimi ne smejo manjkati šunka, pirhi, hren, potica in kruh, ter nesejo v cerkve, kjer jih župniki blagoslovijo. Jedi iz tega cekarja so nato zajtrk na dan velike noči, ko se ob mizi tradicionalno zbere vsa družina. Prav </a:t>
            </a:r>
            <a:r>
              <a:rPr lang="sl-SI" sz="2000" b="1" dirty="0">
                <a:latin typeface="Comic Sans MS" panose="030F0702030302020204" pitchFamily="66" charset="0"/>
              </a:rPr>
              <a:t>družina</a:t>
            </a:r>
            <a:r>
              <a:rPr lang="sl-SI" sz="2000" dirty="0">
                <a:latin typeface="Comic Sans MS" panose="030F0702030302020204" pitchFamily="66" charset="0"/>
              </a:rPr>
              <a:t> naj bi bila osrednji člen praznovanja po vsem svetu ne glede na versko pripadnost – in to večinoma tudi drži.</a:t>
            </a:r>
            <a:endParaRPr lang="sl-SI" altLang="sl-SI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C:\Users\Uporabnik\Desktop\2242982b65_62228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81" y="3846615"/>
            <a:ext cx="3718404" cy="24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181" y="506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1"/>
    </mc:Choice>
    <mc:Fallback xmlns="">
      <p:transition spd="slow" advTm="1337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ni oblaček 2"/>
          <p:cNvSpPr/>
          <p:nvPr/>
        </p:nvSpPr>
        <p:spPr>
          <a:xfrm>
            <a:off x="2672080" y="628411"/>
            <a:ext cx="5262880" cy="3108960"/>
          </a:xfrm>
          <a:prstGeom prst="wedgeEllipseCallout">
            <a:avLst>
              <a:gd name="adj1" fmla="val -18828"/>
              <a:gd name="adj2" fmla="val 45532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Comic Sans MS" panose="030F0702030302020204" pitchFamily="66" charset="0"/>
              </a:rPr>
              <a:t>NAVODILA ZA IZDELAVO VELIKONOČNEGA ZAJČKA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37371"/>
            <a:ext cx="4307840" cy="287329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1847" y="414410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3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1"/>
    </mc:Choice>
    <mc:Fallback xmlns="">
      <p:transition spd="slow" advTm="18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346944" y="882629"/>
            <a:ext cx="6837695" cy="3717087"/>
            <a:chOff x="2377424" y="1088592"/>
            <a:chExt cx="6837695" cy="3717087"/>
          </a:xfrm>
        </p:grpSpPr>
        <p:sp>
          <p:nvSpPr>
            <p:cNvPr id="4" name="Ovalni oblaček 3"/>
            <p:cNvSpPr/>
            <p:nvPr/>
          </p:nvSpPr>
          <p:spPr>
            <a:xfrm>
              <a:off x="2377424" y="1088592"/>
              <a:ext cx="6837695" cy="3717087"/>
            </a:xfrm>
            <a:prstGeom prst="wedgeEllipseCallout">
              <a:avLst>
                <a:gd name="adj1" fmla="val -19290"/>
                <a:gd name="adj2" fmla="val 45469"/>
              </a:avLst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3575353" y="1362085"/>
              <a:ext cx="48856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l-SI" sz="2000" dirty="0" smtClean="0">
                <a:latin typeface="Comic Sans MS" panose="030F0702030302020204" pitchFamily="66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STARO ENOBARVNO ALI PISANO NOGAVICO (ČE ŽELIŠ MANJŠEGA ZAJČKA, VZAMEŠ MANJŠO NOGAVICO)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LONČEK RIŽA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GUMICE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ŠKARJE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ČRN FLOMASTER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TRAKEC</a:t>
              </a:r>
              <a:endParaRPr lang="sl-SI" sz="2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78" y="3535679"/>
            <a:ext cx="4605142" cy="307159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119120" y="359409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 dirty="0" smtClean="0">
                <a:latin typeface="Comic Sans MS" panose="030F0702030302020204" pitchFamily="66" charset="0"/>
              </a:rPr>
              <a:t>KAJ POTREBUJEŠ ZA IZDELAVO?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139" y="47666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6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8"/>
    </mc:Choice>
    <mc:Fallback xmlns="">
      <p:transition spd="slow" advTm="25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33389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4400" i="1" dirty="0">
                <a:latin typeface="Comic Sans MS" panose="030F0702030302020204" pitchFamily="66" charset="0"/>
              </a:rPr>
              <a:t>Želim ti veliko užitkov ob ustvarjanju!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4"/>
    </mc:Choice>
    <mc:Fallback xmlns="">
      <p:transition spd="slow" advTm="725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6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9|5|1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632</Words>
  <Application>Microsoft Office PowerPoint</Application>
  <PresentationFormat>Širokozaslonsko</PresentationFormat>
  <Paragraphs>89</Paragraphs>
  <Slides>21</Slides>
  <Notes>0</Notes>
  <HiddenSlides>0</HiddenSlides>
  <MMClips>22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Officeova tema</vt:lpstr>
      <vt:lpstr>TEHNIŠKI DAN – VELIKONOČNA DELAVNICA</vt:lpstr>
      <vt:lpstr>POTEK TD:</vt:lpstr>
      <vt:lpstr>Velika noč </vt:lpstr>
      <vt:lpstr>Simboli velike noči na slovenskem</vt:lpstr>
      <vt:lpstr>Velikonočni običaji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SEDAJ TE PA ČAKA NAJBOLJŠI DEL. PRIDRUŽI SE DRUŽINI PRI BARVANJU PIRHOV. PRIPRAVILA SEM  NEKAJ IDEJ, KAKO LAHKO OKRASITE PIRHE.</vt:lpstr>
      <vt:lpstr>ŠE NEKAJ IDEJ...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Biljana</dc:creator>
  <cp:lastModifiedBy>masef</cp:lastModifiedBy>
  <cp:revision>78</cp:revision>
  <dcterms:created xsi:type="dcterms:W3CDTF">2020-04-03T17:15:56Z</dcterms:created>
  <dcterms:modified xsi:type="dcterms:W3CDTF">2020-04-09T14:02:54Z</dcterms:modified>
</cp:coreProperties>
</file>