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ematski slog 1 – poudare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311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62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631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06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791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583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576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515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660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724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311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7BC84-1A27-4146-8D7A-833A068C9733}" type="datetimeFigureOut">
              <a:rPr lang="sl-SI" smtClean="0"/>
              <a:t>1.4.2020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DFF36-FDD2-42D6-B26E-C6B0FA3743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117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solidFill>
                  <a:srgbClr val="0070C0"/>
                </a:solidFill>
              </a:rPr>
              <a:t>KOLIKO </a:t>
            </a:r>
            <a:r>
              <a:rPr lang="sl-SI" b="1" dirty="0">
                <a:solidFill>
                  <a:srgbClr val="0070C0"/>
                </a:solidFill>
              </a:rPr>
              <a:t>JE CELOTA, če je znan DEL. </a:t>
            </a:r>
            <a:r>
              <a:rPr lang="sl-SI" dirty="0">
                <a:solidFill>
                  <a:srgbClr val="0070C0"/>
                </a:solidFill>
              </a:rPr>
              <a:t/>
            </a:r>
            <a:br>
              <a:rPr lang="sl-SI" dirty="0">
                <a:solidFill>
                  <a:srgbClr val="0070C0"/>
                </a:solidFill>
              </a:rPr>
            </a:br>
            <a:endParaRPr lang="sl-SI" sz="2000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b="1" dirty="0">
                <a:solidFill>
                  <a:srgbClr val="0070C0"/>
                </a:solidFill>
              </a:rPr>
              <a:t>Koliko je vrednost CELOTE, če veš koliko je polovica, tretjina, šestina,……?</a:t>
            </a:r>
            <a:r>
              <a:rPr lang="sl-SI" dirty="0">
                <a:solidFill>
                  <a:srgbClr val="0070C0"/>
                </a:solidFill>
              </a:rPr>
              <a:t/>
            </a:r>
            <a:br>
              <a:rPr lang="sl-SI" dirty="0">
                <a:solidFill>
                  <a:srgbClr val="0070C0"/>
                </a:solidFill>
              </a:rPr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044" y="623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slov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560779"/>
              </a:xfrm>
            </p:spPr>
            <p:txBody>
              <a:bodyPr>
                <a:normAutofit fontScale="90000"/>
              </a:bodyPr>
              <a:lstStyle/>
              <a:p>
                <a:r>
                  <a:rPr lang="sl-SI" dirty="0" smtClean="0"/>
                  <a:t/>
                </a:r>
                <a:br>
                  <a:rPr lang="sl-SI" dirty="0" smtClean="0"/>
                </a:br>
                <a:r>
                  <a:rPr lang="sl-SI" dirty="0"/>
                  <a:t/>
                </a:r>
                <a:br>
                  <a:rPr lang="sl-SI" dirty="0"/>
                </a:br>
                <a:r>
                  <a:rPr lang="sl-SI" dirty="0" smtClean="0"/>
                  <a:t>Sedaj poglej nalogo na strani 99 (na pobarvani podlagi).</a:t>
                </a:r>
                <a:br>
                  <a:rPr lang="sl-SI" dirty="0" smtClean="0"/>
                </a:br>
                <a:r>
                  <a:rPr lang="sl-SI" dirty="0" smtClean="0"/>
                  <a:t>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6 </m:t>
                        </m:r>
                      </m:den>
                    </m:f>
                  </m:oMath>
                </a14:m>
                <a:r>
                  <a:rPr lang="sl-SI" dirty="0" smtClean="0"/>
                  <a:t>      </a:t>
                </a:r>
                <a:br>
                  <a:rPr lang="sl-SI" dirty="0" smtClean="0"/>
                </a:br>
                <a:r>
                  <a:rPr lang="sl-SI" sz="2700" dirty="0" smtClean="0"/>
                  <a:t>.</a:t>
                </a:r>
                <a:endParaRPr lang="sl-SI" sz="2700" dirty="0"/>
              </a:p>
            </p:txBody>
          </p:sp>
        </mc:Choice>
        <mc:Fallback xmlns="">
          <p:sp>
            <p:nvSpPr>
              <p:cNvPr id="2" name="Naslov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560779"/>
              </a:xfrm>
              <a:blipFill>
                <a:blip r:embed="rId4"/>
                <a:stretch>
                  <a:fillRect l="-2087" b="-60156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542869"/>
              </p:ext>
            </p:extLst>
          </p:nvPr>
        </p:nvGraphicFramePr>
        <p:xfrm>
          <a:off x="838202" y="1825621"/>
          <a:ext cx="417886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980">
                  <a:extLst>
                    <a:ext uri="{9D8B030D-6E8A-4147-A177-3AD203B41FA5}">
                      <a16:colId xmlns:a16="http://schemas.microsoft.com/office/drawing/2014/main" xmlns="" val="2556376166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1809209924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3893945381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3886235893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2115366645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1182191148"/>
                    </a:ext>
                  </a:extLst>
                </a:gridCol>
                <a:gridCol w="596980">
                  <a:extLst>
                    <a:ext uri="{9D8B030D-6E8A-4147-A177-3AD203B41FA5}">
                      <a16:colId xmlns:a16="http://schemas.microsoft.com/office/drawing/2014/main" xmlns="" val="525595507"/>
                    </a:ext>
                  </a:extLst>
                </a:gridCol>
              </a:tblGrid>
              <a:tr h="530558"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3793037"/>
                  </a:ext>
                </a:extLst>
              </a:tr>
              <a:tr h="530558"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1150240"/>
                  </a:ext>
                </a:extLst>
              </a:tr>
              <a:tr h="530558"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0721828"/>
                  </a:ext>
                </a:extLst>
              </a:tr>
              <a:tr h="530558">
                <a:tc>
                  <a:txBody>
                    <a:bodyPr/>
                    <a:lstStyle/>
                    <a:p>
                      <a:r>
                        <a:rPr lang="sl-SI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                                                                                                       </a:t>
                      </a:r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6302240"/>
                  </a:ext>
                </a:extLst>
              </a:tr>
              <a:tr h="530558"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183239"/>
                  </a:ext>
                </a:extLst>
              </a:tr>
              <a:tr h="530558"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6163282"/>
                  </a:ext>
                </a:extLst>
              </a:tr>
            </a:tbl>
          </a:graphicData>
        </a:graphic>
      </p:graphicFrame>
      <p:sp>
        <p:nvSpPr>
          <p:cNvPr id="5" name="Diagram poteka: povezovalnik 4"/>
          <p:cNvSpPr/>
          <p:nvPr/>
        </p:nvSpPr>
        <p:spPr>
          <a:xfrm>
            <a:off x="971045" y="5168367"/>
            <a:ext cx="347536" cy="33421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Diagram poteka: povezovalnik 5"/>
          <p:cNvSpPr/>
          <p:nvPr/>
        </p:nvSpPr>
        <p:spPr>
          <a:xfrm>
            <a:off x="1612506" y="5168367"/>
            <a:ext cx="313862" cy="334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Diagram poteka: povezovalnik 6"/>
          <p:cNvSpPr/>
          <p:nvPr/>
        </p:nvSpPr>
        <p:spPr>
          <a:xfrm>
            <a:off x="2798159" y="5168367"/>
            <a:ext cx="355206" cy="34795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ovezovalnik 7"/>
          <p:cNvSpPr/>
          <p:nvPr/>
        </p:nvSpPr>
        <p:spPr>
          <a:xfrm>
            <a:off x="3405946" y="5168367"/>
            <a:ext cx="335649" cy="34269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Diagram poteka: povezovalnik 8"/>
          <p:cNvSpPr/>
          <p:nvPr/>
        </p:nvSpPr>
        <p:spPr>
          <a:xfrm>
            <a:off x="3949213" y="5170809"/>
            <a:ext cx="365406" cy="33177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ovezovalnik 9"/>
          <p:cNvSpPr/>
          <p:nvPr/>
        </p:nvSpPr>
        <p:spPr>
          <a:xfrm>
            <a:off x="4522237" y="5168367"/>
            <a:ext cx="369651" cy="3588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Diagram poteka: povezovalnik 10"/>
          <p:cNvSpPr/>
          <p:nvPr/>
        </p:nvSpPr>
        <p:spPr>
          <a:xfrm>
            <a:off x="2154589" y="5168367"/>
            <a:ext cx="349645" cy="33421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ravokotnik 11"/>
              <p:cNvSpPr/>
              <p:nvPr/>
            </p:nvSpPr>
            <p:spPr>
              <a:xfrm>
                <a:off x="4990714" y="2500440"/>
                <a:ext cx="511870" cy="3254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sl-SI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eqArr>
                          <m:eqArrPr>
                            <m:ctrlPr>
                              <a:rPr lang="sl-SI" sz="24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sl-SI" sz="2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  <m:e/>
                          <m:e>
                            <m:f>
                              <m:fPr>
                                <m:ctrlP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  <m:e/>
                          <m:e>
                            <m:f>
                              <m:fPr>
                                <m:ctrlP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  <m:e/>
                          <m:e>
                            <m:f>
                              <m:fPr>
                                <m:ctrlPr>
                                  <a:rPr lang="sl-SI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sl-SI" sz="2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  <m:e/>
                          <m:e>
                            <m:r>
                              <a:rPr lang="sl-SI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num>
                      <m:den>
                        <m:r>
                          <a:rPr lang="sl-SI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/>
                  <a:t>   </a:t>
                </a:r>
              </a:p>
            </p:txBody>
          </p:sp>
        </mc:Choice>
        <mc:Fallback xmlns="">
          <p:sp>
            <p:nvSpPr>
              <p:cNvPr id="12" name="Pravokotni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714" y="2500440"/>
                <a:ext cx="511870" cy="3254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jeZBesedilom 16"/>
              <p:cNvSpPr txBox="1"/>
              <p:nvPr/>
            </p:nvSpPr>
            <p:spPr>
              <a:xfrm>
                <a:off x="5962431" y="2152481"/>
                <a:ext cx="5203179" cy="3532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 smtClean="0"/>
                  <a:t>Niko je v igralni mreži napolnil spodnjo vrsto s 7 žetoni.</a:t>
                </a:r>
              </a:p>
              <a:p>
                <a:r>
                  <a:rPr lang="sl-SI" dirty="0" smtClean="0"/>
                  <a:t>To predstavlja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/>
                  <a:t> vseh žetonov.</a:t>
                </a:r>
              </a:p>
              <a:p>
                <a:r>
                  <a:rPr lang="sl-SI" dirty="0" smtClean="0"/>
                  <a:t>S kolikimi žetoni lahko zapolni mrežo?</a:t>
                </a:r>
              </a:p>
              <a:p>
                <a:endParaRPr lang="sl-SI" dirty="0" smtClean="0"/>
              </a:p>
              <a:p>
                <a:r>
                  <a:rPr lang="sl-SI" dirty="0" smtClean="0"/>
                  <a:t>NARIŠI v zvezku žetone, kot jih je narisal Niko v  spodnji vrsti.</a:t>
                </a:r>
              </a:p>
              <a:p>
                <a:endParaRPr lang="sl-SI" dirty="0" smtClean="0"/>
              </a:p>
              <a:p>
                <a:endParaRPr lang="sl-SI" dirty="0"/>
              </a:p>
              <a:p>
                <a:r>
                  <a:rPr lang="sl-SI" dirty="0" smtClean="0"/>
                  <a:t>Koliko je sedaj vseh žetonov v mreži?</a:t>
                </a:r>
              </a:p>
              <a:p>
                <a:r>
                  <a:rPr lang="sl-SI" dirty="0" smtClean="0"/>
                  <a:t>Kako si to izračunal?      6 x 7 = 42</a:t>
                </a:r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17" name="PoljeZBesedilom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431" y="2152481"/>
                <a:ext cx="5203179" cy="3532185"/>
              </a:xfrm>
              <a:prstGeom prst="rect">
                <a:avLst/>
              </a:prstGeom>
              <a:blipFill>
                <a:blip r:embed="rId6"/>
                <a:stretch>
                  <a:fillRect l="-937" t="-862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37520" y="9423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Niko je razmišljal: </a:t>
            </a:r>
            <a:r>
              <a:rPr lang="sl-SI" sz="3200" b="1" dirty="0" smtClean="0">
                <a:solidFill>
                  <a:srgbClr val="FF0000"/>
                </a:solidFill>
              </a:rPr>
              <a:t>ena šestina </a:t>
            </a:r>
            <a:r>
              <a:rPr lang="sl-SI" sz="3200" dirty="0" smtClean="0"/>
              <a:t>je 7 žetonov, </a:t>
            </a:r>
            <a:br>
              <a:rPr lang="sl-SI" sz="3200" dirty="0" smtClean="0"/>
            </a:br>
            <a:r>
              <a:rPr lang="sl-SI" sz="3200" dirty="0"/>
              <a:t> </a:t>
            </a:r>
            <a:r>
              <a:rPr lang="sl-SI" sz="3200" dirty="0" smtClean="0"/>
              <a:t>                               </a:t>
            </a:r>
            <a:r>
              <a:rPr lang="sl-SI" sz="3200" b="1" dirty="0" smtClean="0">
                <a:solidFill>
                  <a:srgbClr val="FF0000"/>
                </a:solidFill>
              </a:rPr>
              <a:t>vseh</a:t>
            </a:r>
            <a:r>
              <a:rPr lang="sl-SI" sz="3200" dirty="0" smtClean="0"/>
              <a:t> žetonov je 6 krat VEČ.</a:t>
            </a:r>
            <a:endParaRPr lang="sl-SI" sz="3200" dirty="0"/>
          </a:p>
        </p:txBody>
      </p:sp>
      <p:graphicFrame>
        <p:nvGraphicFramePr>
          <p:cNvPr id="6" name="Označba mesta vsebin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216441"/>
              </p:ext>
            </p:extLst>
          </p:nvPr>
        </p:nvGraphicFramePr>
        <p:xfrm>
          <a:off x="838200" y="1825625"/>
          <a:ext cx="3928008" cy="3474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144">
                  <a:extLst>
                    <a:ext uri="{9D8B030D-6E8A-4147-A177-3AD203B41FA5}">
                      <a16:colId xmlns:a16="http://schemas.microsoft.com/office/drawing/2014/main" xmlns="" val="1067694735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2099236061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676987411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534943535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2403829624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2162410365"/>
                    </a:ext>
                  </a:extLst>
                </a:gridCol>
                <a:gridCol w="561144">
                  <a:extLst>
                    <a:ext uri="{9D8B030D-6E8A-4147-A177-3AD203B41FA5}">
                      <a16:colId xmlns:a16="http://schemas.microsoft.com/office/drawing/2014/main" xmlns="" val="1074232318"/>
                    </a:ext>
                  </a:extLst>
                </a:gridCol>
              </a:tblGrid>
              <a:tr h="5791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287732"/>
                  </a:ext>
                </a:extLst>
              </a:tr>
              <a:tr h="5791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1964542"/>
                  </a:ext>
                </a:extLst>
              </a:tr>
              <a:tr h="5791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3975292"/>
                  </a:ext>
                </a:extLst>
              </a:tr>
              <a:tr h="5791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5651458"/>
                  </a:ext>
                </a:extLst>
              </a:tr>
              <a:tr h="57911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042795"/>
                  </a:ext>
                </a:extLst>
              </a:tr>
              <a:tr h="5791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955660"/>
                  </a:ext>
                </a:extLst>
              </a:tr>
            </a:tbl>
          </a:graphicData>
        </a:graphic>
      </p:graphicFrame>
      <p:sp>
        <p:nvSpPr>
          <p:cNvPr id="7" name="Diagram poteka: povezovalnik 6"/>
          <p:cNvSpPr/>
          <p:nvPr/>
        </p:nvSpPr>
        <p:spPr>
          <a:xfrm>
            <a:off x="906308" y="4774301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ovezovalnik 7"/>
          <p:cNvSpPr/>
          <p:nvPr/>
        </p:nvSpPr>
        <p:spPr>
          <a:xfrm>
            <a:off x="1451846" y="4774301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Diagram poteka: povezovalnik 8"/>
          <p:cNvSpPr/>
          <p:nvPr/>
        </p:nvSpPr>
        <p:spPr>
          <a:xfrm>
            <a:off x="2028404" y="4774301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ovezovalnik 9"/>
          <p:cNvSpPr/>
          <p:nvPr/>
        </p:nvSpPr>
        <p:spPr>
          <a:xfrm>
            <a:off x="2556747" y="4786443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Diagram poteka: povezovalnik 10"/>
          <p:cNvSpPr/>
          <p:nvPr/>
        </p:nvSpPr>
        <p:spPr>
          <a:xfrm>
            <a:off x="2573604" y="4774301"/>
            <a:ext cx="457200" cy="4572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Diagram poteka: povezovalnik 11"/>
          <p:cNvSpPr/>
          <p:nvPr/>
        </p:nvSpPr>
        <p:spPr>
          <a:xfrm>
            <a:off x="3118804" y="4786443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Diagram poteka: povezovalnik 12"/>
          <p:cNvSpPr/>
          <p:nvPr/>
        </p:nvSpPr>
        <p:spPr>
          <a:xfrm>
            <a:off x="3701598" y="4798585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13"/>
          <p:cNvSpPr/>
          <p:nvPr/>
        </p:nvSpPr>
        <p:spPr>
          <a:xfrm>
            <a:off x="4275294" y="4810715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iagram poteka: povezovalnik 14"/>
          <p:cNvSpPr/>
          <p:nvPr/>
        </p:nvSpPr>
        <p:spPr>
          <a:xfrm>
            <a:off x="883043" y="190837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15"/>
          <p:cNvSpPr/>
          <p:nvPr/>
        </p:nvSpPr>
        <p:spPr>
          <a:xfrm>
            <a:off x="838200" y="2447915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Diagram poteka: povezovalnik 16"/>
          <p:cNvSpPr/>
          <p:nvPr/>
        </p:nvSpPr>
        <p:spPr>
          <a:xfrm>
            <a:off x="4253718" y="24855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17"/>
          <p:cNvSpPr/>
          <p:nvPr/>
        </p:nvSpPr>
        <p:spPr>
          <a:xfrm>
            <a:off x="4233132" y="3074254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18"/>
          <p:cNvSpPr/>
          <p:nvPr/>
        </p:nvSpPr>
        <p:spPr>
          <a:xfrm>
            <a:off x="4269227" y="3633262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19"/>
          <p:cNvSpPr/>
          <p:nvPr/>
        </p:nvSpPr>
        <p:spPr>
          <a:xfrm>
            <a:off x="4233219" y="421325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20"/>
          <p:cNvSpPr/>
          <p:nvPr/>
        </p:nvSpPr>
        <p:spPr>
          <a:xfrm>
            <a:off x="2573604" y="3640136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21"/>
          <p:cNvSpPr/>
          <p:nvPr/>
        </p:nvSpPr>
        <p:spPr>
          <a:xfrm>
            <a:off x="3131233" y="3633262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22"/>
          <p:cNvSpPr/>
          <p:nvPr/>
        </p:nvSpPr>
        <p:spPr>
          <a:xfrm>
            <a:off x="3700230" y="36279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Diagram poteka: povezovalnik 23"/>
          <p:cNvSpPr/>
          <p:nvPr/>
        </p:nvSpPr>
        <p:spPr>
          <a:xfrm>
            <a:off x="867671" y="4230641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Diagram poteka: povezovalnik 24"/>
          <p:cNvSpPr/>
          <p:nvPr/>
        </p:nvSpPr>
        <p:spPr>
          <a:xfrm>
            <a:off x="1430696" y="4213256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Diagram poteka: povezovalnik 25"/>
          <p:cNvSpPr/>
          <p:nvPr/>
        </p:nvSpPr>
        <p:spPr>
          <a:xfrm>
            <a:off x="2002437" y="4254995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Diagram poteka: povezovalnik 26"/>
          <p:cNvSpPr/>
          <p:nvPr/>
        </p:nvSpPr>
        <p:spPr>
          <a:xfrm>
            <a:off x="2556747" y="421325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Diagram poteka: povezovalnik 27"/>
          <p:cNvSpPr/>
          <p:nvPr/>
        </p:nvSpPr>
        <p:spPr>
          <a:xfrm>
            <a:off x="3118804" y="420644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Diagram poteka: povezovalnik 28"/>
          <p:cNvSpPr/>
          <p:nvPr/>
        </p:nvSpPr>
        <p:spPr>
          <a:xfrm>
            <a:off x="3700230" y="4213256"/>
            <a:ext cx="457200" cy="445059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Diagram poteka: povezovalnik 29"/>
          <p:cNvSpPr/>
          <p:nvPr/>
        </p:nvSpPr>
        <p:spPr>
          <a:xfrm>
            <a:off x="3653562" y="3074661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Diagram poteka: povezovalnik 30"/>
          <p:cNvSpPr/>
          <p:nvPr/>
        </p:nvSpPr>
        <p:spPr>
          <a:xfrm>
            <a:off x="3645471" y="24855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Diagram poteka: povezovalnik 31"/>
          <p:cNvSpPr/>
          <p:nvPr/>
        </p:nvSpPr>
        <p:spPr>
          <a:xfrm>
            <a:off x="4309008" y="1888070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Diagram poteka: povezovalnik 32"/>
          <p:cNvSpPr/>
          <p:nvPr/>
        </p:nvSpPr>
        <p:spPr>
          <a:xfrm>
            <a:off x="2602175" y="305326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Diagram poteka: povezovalnik 33"/>
          <p:cNvSpPr/>
          <p:nvPr/>
        </p:nvSpPr>
        <p:spPr>
          <a:xfrm>
            <a:off x="3137266" y="305326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Diagram poteka: povezovalnik 34"/>
          <p:cNvSpPr/>
          <p:nvPr/>
        </p:nvSpPr>
        <p:spPr>
          <a:xfrm>
            <a:off x="1472177" y="3633261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Diagram poteka: povezovalnik 35"/>
          <p:cNvSpPr/>
          <p:nvPr/>
        </p:nvSpPr>
        <p:spPr>
          <a:xfrm>
            <a:off x="906308" y="3625103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Diagram poteka: povezovalnik 36"/>
          <p:cNvSpPr/>
          <p:nvPr/>
        </p:nvSpPr>
        <p:spPr>
          <a:xfrm>
            <a:off x="1993239" y="3625103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Diagram poteka: povezovalnik 37"/>
          <p:cNvSpPr/>
          <p:nvPr/>
        </p:nvSpPr>
        <p:spPr>
          <a:xfrm>
            <a:off x="2056209" y="305326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Diagram poteka: povezovalnik 38"/>
          <p:cNvSpPr/>
          <p:nvPr/>
        </p:nvSpPr>
        <p:spPr>
          <a:xfrm>
            <a:off x="1468523" y="3050274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Diagram poteka: povezovalnik 39"/>
          <p:cNvSpPr/>
          <p:nvPr/>
        </p:nvSpPr>
        <p:spPr>
          <a:xfrm flipV="1">
            <a:off x="873651" y="3074253"/>
            <a:ext cx="457200" cy="4371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Diagram poteka: povezovalnik 40"/>
          <p:cNvSpPr/>
          <p:nvPr/>
        </p:nvSpPr>
        <p:spPr>
          <a:xfrm>
            <a:off x="2056154" y="305326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Diagram poteka: povezovalnik 41"/>
          <p:cNvSpPr/>
          <p:nvPr/>
        </p:nvSpPr>
        <p:spPr>
          <a:xfrm>
            <a:off x="1451846" y="24855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Diagram poteka: povezovalnik 42"/>
          <p:cNvSpPr/>
          <p:nvPr/>
        </p:nvSpPr>
        <p:spPr>
          <a:xfrm>
            <a:off x="1993239" y="24855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Diagram poteka: povezovalnik 43"/>
          <p:cNvSpPr/>
          <p:nvPr/>
        </p:nvSpPr>
        <p:spPr>
          <a:xfrm>
            <a:off x="3118804" y="248552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Diagram poteka: povezovalnik 44"/>
          <p:cNvSpPr/>
          <p:nvPr/>
        </p:nvSpPr>
        <p:spPr>
          <a:xfrm>
            <a:off x="2534632" y="2466398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Diagram poteka: povezovalnik 45"/>
          <p:cNvSpPr/>
          <p:nvPr/>
        </p:nvSpPr>
        <p:spPr>
          <a:xfrm>
            <a:off x="3700230" y="189337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Diagram poteka: povezovalnik 46"/>
          <p:cNvSpPr/>
          <p:nvPr/>
        </p:nvSpPr>
        <p:spPr>
          <a:xfrm>
            <a:off x="3167241" y="193202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Diagram poteka: povezovalnik 47"/>
          <p:cNvSpPr/>
          <p:nvPr/>
        </p:nvSpPr>
        <p:spPr>
          <a:xfrm>
            <a:off x="2602175" y="1879529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Diagram poteka: povezovalnik 48"/>
          <p:cNvSpPr/>
          <p:nvPr/>
        </p:nvSpPr>
        <p:spPr>
          <a:xfrm>
            <a:off x="2025142" y="1887643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Diagram poteka: povezovalnik 49"/>
          <p:cNvSpPr/>
          <p:nvPr/>
        </p:nvSpPr>
        <p:spPr>
          <a:xfrm>
            <a:off x="1438881" y="1893377"/>
            <a:ext cx="457200" cy="44505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PoljeZBesedilom 52"/>
              <p:cNvSpPr txBox="1"/>
              <p:nvPr/>
            </p:nvSpPr>
            <p:spPr>
              <a:xfrm>
                <a:off x="5472302" y="1917743"/>
                <a:ext cx="5300283" cy="5104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 smtClean="0"/>
                  <a:t>V mreži je skupaj 42 žetonov, kar je 6 šestin.</a:t>
                </a:r>
              </a:p>
              <a:p>
                <a:r>
                  <a:rPr lang="sl-SI" dirty="0" smtClean="0"/>
                  <a:t>Matematično bi to zapisali 42 žetonov je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/>
                  <a:t> .</a:t>
                </a:r>
              </a:p>
              <a:p>
                <a:r>
                  <a:rPr lang="sl-SI" dirty="0" smtClean="0"/>
                  <a:t>Torej: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/>
                  <a:t>  je 7 žetonov.</a:t>
                </a:r>
              </a:p>
              <a:p>
                <a:r>
                  <a:rPr lang="sl-SI" dirty="0" smtClean="0"/>
                  <a:t> </a:t>
                </a:r>
              </a:p>
              <a:p>
                <a:r>
                  <a:rPr lang="sl-SI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/>
                  <a:t> od               = 7</a:t>
                </a:r>
              </a:p>
              <a:p>
                <a:endParaRPr lang="sl-SI" dirty="0"/>
              </a:p>
              <a:p>
                <a:r>
                  <a:rPr lang="sl-SI" dirty="0" smtClean="0"/>
                  <a:t>Zapis preberemo: ena šestina od koliko je 7.</a:t>
                </a:r>
              </a:p>
              <a:p>
                <a:endParaRPr lang="sl-SI" dirty="0" smtClean="0"/>
              </a:p>
              <a:p>
                <a:r>
                  <a:rPr lang="sl-SI" dirty="0" smtClean="0"/>
                  <a:t>Računamo: 6 x 7 = </a:t>
                </a:r>
                <a:r>
                  <a:rPr lang="sl-SI" dirty="0" smtClean="0">
                    <a:solidFill>
                      <a:srgbClr val="FF0000"/>
                    </a:solidFill>
                  </a:rPr>
                  <a:t>42</a:t>
                </a:r>
              </a:p>
              <a:p>
                <a:endParaRPr lang="sl-SI" dirty="0" smtClean="0">
                  <a:solidFill>
                    <a:srgbClr val="FF0000"/>
                  </a:solidFill>
                </a:endParaRPr>
              </a:p>
              <a:p>
                <a:r>
                  <a:rPr lang="sl-SI" dirty="0" smtClean="0">
                    <a:solidFill>
                      <a:srgbClr val="FF0000"/>
                    </a:solidFill>
                  </a:rPr>
                  <a:t>42 </a:t>
                </a:r>
                <a:r>
                  <a:rPr lang="sl-SI" dirty="0" smtClean="0"/>
                  <a:t>je </a:t>
                </a:r>
                <a:r>
                  <a:rPr lang="sl-SI" dirty="0" smtClean="0">
                    <a:solidFill>
                      <a:srgbClr val="FF0000"/>
                    </a:solidFill>
                  </a:rPr>
                  <a:t>CELOTA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>
                    <a:solidFill>
                      <a:srgbClr val="FF0000"/>
                    </a:solidFill>
                  </a:rPr>
                  <a:t> </a:t>
                </a:r>
                <a:r>
                  <a:rPr lang="sl-SI" dirty="0" smtClean="0"/>
                  <a:t>= 42   ,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/>
                  <a:t>  =  1     </a:t>
                </a:r>
              </a:p>
              <a:p>
                <a:r>
                  <a:rPr lang="sl-SI" dirty="0"/>
                  <a:t> </a:t>
                </a:r>
                <a:endParaRPr lang="sl-SI" dirty="0" smtClean="0"/>
              </a:p>
              <a:p>
                <a:r>
                  <a:rPr lang="sl-SI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sl-SI" dirty="0" smtClean="0">
                    <a:solidFill>
                      <a:srgbClr val="FF0000"/>
                    </a:solidFill>
                  </a:rPr>
                  <a:t>  od  42  </a:t>
                </a:r>
                <a:r>
                  <a:rPr lang="sl-SI" dirty="0" smtClean="0"/>
                  <a:t>= 7 ,  ker je   6 x 7 = 42</a:t>
                </a:r>
              </a:p>
              <a:p>
                <a:endParaRPr lang="sl-SI" dirty="0">
                  <a:solidFill>
                    <a:srgbClr val="FF0000"/>
                  </a:solidFill>
                </a:endParaRPr>
              </a:p>
              <a:p>
                <a:endParaRPr lang="sl-SI" dirty="0" smtClean="0">
                  <a:solidFill>
                    <a:srgbClr val="FF0000"/>
                  </a:solidFill>
                </a:endParaRPr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53" name="PoljeZBesedilom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302" y="1917743"/>
                <a:ext cx="5300283" cy="5104795"/>
              </a:xfrm>
              <a:prstGeom prst="rect">
                <a:avLst/>
              </a:prstGeom>
              <a:blipFill>
                <a:blip r:embed="rId4"/>
                <a:stretch>
                  <a:fillRect l="-1036" t="-717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Pravokotnik 53"/>
          <p:cNvSpPr/>
          <p:nvPr/>
        </p:nvSpPr>
        <p:spPr>
          <a:xfrm>
            <a:off x="6096000" y="3333186"/>
            <a:ext cx="542166" cy="35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6" name="Raven puščični povezovalnik 55"/>
          <p:cNvCxnSpPr/>
          <p:nvPr/>
        </p:nvCxnSpPr>
        <p:spPr>
          <a:xfrm flipV="1">
            <a:off x="6899809" y="5227447"/>
            <a:ext cx="226577" cy="12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456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13. naloga: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7993"/>
                <a:ext cx="10515600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sl-SI" dirty="0" smtClean="0"/>
                  <a:t>  Mreža je CELOTA.  V mreži je 7 stolpcev. </a:t>
                </a:r>
              </a:p>
              <a:p>
                <a:pPr marL="0" indent="0">
                  <a:buNone/>
                </a:pPr>
                <a:r>
                  <a:rPr lang="sl-SI" dirty="0" smtClean="0"/>
                  <a:t>  Torej je CELOTA razdeljena na 7 stolpcev.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sl-SI" dirty="0" smtClean="0"/>
                  <a:t> je CELOTA.</a:t>
                </a:r>
              </a:p>
              <a:p>
                <a:pPr marL="0" indent="0">
                  <a:buNone/>
                </a:pPr>
                <a:endParaRPr lang="sl-SI" dirty="0" smtClean="0"/>
              </a:p>
              <a:p>
                <a:pPr marL="0" indent="0">
                  <a:buNone/>
                </a:pPr>
                <a:r>
                  <a:rPr lang="sl-SI" dirty="0"/>
                  <a:t> </a:t>
                </a:r>
                <a:r>
                  <a:rPr lang="sl-SI" dirty="0" smtClean="0"/>
                  <a:t> Vrednost enega dela je 6, ker je v enem stolpcu 6 žetonov.</a:t>
                </a:r>
              </a:p>
              <a:p>
                <a:pPr marL="0" indent="0">
                  <a:buNone/>
                </a:pPr>
                <a:r>
                  <a:rPr lang="sl-SI" dirty="0"/>
                  <a:t> </a:t>
                </a:r>
                <a:r>
                  <a:rPr lang="sl-SI" dirty="0" smtClean="0"/>
                  <a:t> Torej: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sl-SI" dirty="0" smtClean="0"/>
                  <a:t>  je 6 žetonov.    In koliko je vrednost CELOTE? </a:t>
                </a:r>
              </a:p>
              <a:p>
                <a:pPr marL="0" indent="0">
                  <a:buNone/>
                </a:pPr>
                <a:r>
                  <a:rPr lang="sl-SI" dirty="0"/>
                  <a:t> </a:t>
                </a:r>
                <a:r>
                  <a:rPr lang="sl-SI" dirty="0" smtClean="0"/>
                  <a:t> Vrednost celote je   7 x VEČ.</a:t>
                </a:r>
              </a:p>
              <a:p>
                <a:pPr marL="0" indent="0">
                  <a:buNone/>
                </a:pPr>
                <a:r>
                  <a:rPr lang="sl-SI" dirty="0" smtClean="0"/>
                  <a:t>  Matematični zapis: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sl-S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l-SI" dirty="0" smtClean="0"/>
                  <a:t>od            = 6        Računaš:  7 x 6 = 42</a:t>
                </a:r>
              </a:p>
              <a:p>
                <a:pPr marL="0" indent="0">
                  <a:buNone/>
                </a:pPr>
                <a:r>
                  <a:rPr lang="sl-SI" dirty="0"/>
                  <a:t> </a:t>
                </a:r>
                <a:r>
                  <a:rPr lang="sl-SI" dirty="0" smtClean="0"/>
                  <a:t> Rešitev: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sl-SI" dirty="0" smtClean="0"/>
                  <a:t>    od 42 = 6        </a:t>
                </a:r>
              </a:p>
              <a:p>
                <a:pPr marL="0" indent="0">
                  <a:buNone/>
                </a:pPr>
                <a:endParaRPr lang="sl-SI" dirty="0" smtClean="0"/>
              </a:p>
              <a:p>
                <a:endParaRPr lang="sl-SI" dirty="0" smtClean="0"/>
              </a:p>
            </p:txBody>
          </p:sp>
        </mc:Choice>
        <mc:Fallback xmlns=""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7993"/>
                <a:ext cx="10515600" cy="4351338"/>
              </a:xfrm>
              <a:blipFill>
                <a:blip r:embed="rId4"/>
                <a:stretch>
                  <a:fillRect t="-3221" b="-980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ravokotnik 3"/>
          <p:cNvSpPr/>
          <p:nvPr/>
        </p:nvSpPr>
        <p:spPr>
          <a:xfrm>
            <a:off x="4871406" y="4952327"/>
            <a:ext cx="728283" cy="493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1120" y="909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14. naloga: izračunaj celoto, pomagaj si z risanjem</a:t>
            </a:r>
            <a:endParaRPr lang="sl-SI" dirty="0"/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143265"/>
              </p:ext>
            </p:extLst>
          </p:nvPr>
        </p:nvGraphicFramePr>
        <p:xfrm>
          <a:off x="4199765" y="1825625"/>
          <a:ext cx="715403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807">
                  <a:extLst>
                    <a:ext uri="{9D8B030D-6E8A-4147-A177-3AD203B41FA5}">
                      <a16:colId xmlns:a16="http://schemas.microsoft.com/office/drawing/2014/main" xmlns="" val="3703224663"/>
                    </a:ext>
                  </a:extLst>
                </a:gridCol>
                <a:gridCol w="1430807">
                  <a:extLst>
                    <a:ext uri="{9D8B030D-6E8A-4147-A177-3AD203B41FA5}">
                      <a16:colId xmlns:a16="http://schemas.microsoft.com/office/drawing/2014/main" xmlns="" val="3840080188"/>
                    </a:ext>
                  </a:extLst>
                </a:gridCol>
                <a:gridCol w="1430807">
                  <a:extLst>
                    <a:ext uri="{9D8B030D-6E8A-4147-A177-3AD203B41FA5}">
                      <a16:colId xmlns:a16="http://schemas.microsoft.com/office/drawing/2014/main" xmlns="" val="3944611870"/>
                    </a:ext>
                  </a:extLst>
                </a:gridCol>
                <a:gridCol w="1430807">
                  <a:extLst>
                    <a:ext uri="{9D8B030D-6E8A-4147-A177-3AD203B41FA5}">
                      <a16:colId xmlns:a16="http://schemas.microsoft.com/office/drawing/2014/main" xmlns="" val="3436169843"/>
                    </a:ext>
                  </a:extLst>
                </a:gridCol>
                <a:gridCol w="1430807">
                  <a:extLst>
                    <a:ext uri="{9D8B030D-6E8A-4147-A177-3AD203B41FA5}">
                      <a16:colId xmlns:a16="http://schemas.microsoft.com/office/drawing/2014/main" xmlns="" val="3673495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92284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jeZBesedilom 4"/>
              <p:cNvSpPr txBox="1"/>
              <p:nvPr/>
            </p:nvSpPr>
            <p:spPr>
              <a:xfrm>
                <a:off x="898550" y="1942088"/>
                <a:ext cx="3147802" cy="4617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sl-SI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sty m:val="p"/>
                      </m:rPr>
                      <a:rPr lang="sl-SI" sz="2400" b="0" i="0" smtClean="0">
                        <a:latin typeface="Cambria Math" panose="02040503050406030204" pitchFamily="18" charset="0"/>
                      </a:rPr>
                      <m:t>od</m:t>
                    </m:r>
                    <m:r>
                      <a:rPr lang="sl-SI" sz="2400" b="0" i="0" smtClean="0">
                        <a:latin typeface="Cambria Math" panose="02040503050406030204" pitchFamily="18" charset="0"/>
                      </a:rPr>
                      <m:t>  _____</m:t>
                    </m:r>
                  </m:oMath>
                </a14:m>
                <a:r>
                  <a:rPr lang="sl-SI" sz="2400" dirty="0" smtClean="0"/>
                  <a:t>= 3       </a:t>
                </a:r>
                <a:r>
                  <a:rPr lang="sl-SI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 x 3=15</a:t>
                </a:r>
              </a:p>
              <a:p>
                <a:endParaRPr lang="sl-SI" sz="2400" dirty="0"/>
              </a:p>
              <a:p>
                <a:r>
                  <a:rPr lang="sl-SI" sz="2400" dirty="0" smtClean="0"/>
                  <a:t>                                             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l-SI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sty m:val="p"/>
                      </m:rPr>
                      <a:rPr lang="sl-SI" sz="2400">
                        <a:latin typeface="Cambria Math" panose="02040503050406030204" pitchFamily="18" charset="0"/>
                      </a:rPr>
                      <m:t>od</m:t>
                    </m:r>
                    <m:r>
                      <a:rPr lang="sl-SI" sz="2400">
                        <a:latin typeface="Cambria Math" panose="02040503050406030204" pitchFamily="18" charset="0"/>
                      </a:rPr>
                      <m:t>  _____</m:t>
                    </m:r>
                  </m:oMath>
                </a14:m>
                <a:r>
                  <a:rPr lang="sl-SI" sz="2400" dirty="0"/>
                  <a:t>= </a:t>
                </a:r>
                <a:r>
                  <a:rPr lang="sl-SI" sz="2400" dirty="0" smtClean="0"/>
                  <a:t>2      </a:t>
                </a:r>
                <a:r>
                  <a:rPr lang="sl-SI" sz="1600" dirty="0" smtClean="0"/>
                  <a:t>7 x 2 =14</a:t>
                </a:r>
              </a:p>
              <a:p>
                <a:endParaRPr lang="sl-SI" sz="2400" dirty="0"/>
              </a:p>
              <a:p>
                <a:endParaRPr lang="sl-SI" sz="24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sl-SI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sty m:val="p"/>
                      </m:rPr>
                      <a:rPr lang="sl-SI" sz="2400">
                        <a:latin typeface="Cambria Math" panose="02040503050406030204" pitchFamily="18" charset="0"/>
                      </a:rPr>
                      <m:t>od</m:t>
                    </m:r>
                    <m:r>
                      <a:rPr lang="sl-SI" sz="2400">
                        <a:latin typeface="Cambria Math" panose="02040503050406030204" pitchFamily="18" charset="0"/>
                      </a:rPr>
                      <m:t>  _____</m:t>
                    </m:r>
                  </m:oMath>
                </a14:m>
                <a:r>
                  <a:rPr lang="sl-SI" sz="2400" dirty="0"/>
                  <a:t>= </a:t>
                </a:r>
                <a:r>
                  <a:rPr lang="sl-SI" sz="2400" dirty="0" smtClean="0"/>
                  <a:t>1       </a:t>
                </a:r>
                <a:r>
                  <a:rPr lang="sl-SI" sz="1600" dirty="0" smtClean="0"/>
                  <a:t>8 x 1 = 8</a:t>
                </a:r>
                <a:endParaRPr lang="sl-SI" sz="2400" dirty="0"/>
              </a:p>
              <a:p>
                <a:endParaRPr lang="sl-SI" sz="2400" dirty="0"/>
              </a:p>
              <a:p>
                <a:endParaRPr lang="sl-SI" sz="2400" dirty="0"/>
              </a:p>
              <a:p>
                <a:endParaRPr lang="sl-SI" sz="2400" dirty="0"/>
              </a:p>
              <a:p>
                <a:endParaRPr lang="sl-SI" sz="2400" dirty="0" smtClean="0"/>
              </a:p>
            </p:txBody>
          </p:sp>
        </mc:Choice>
        <mc:Fallback xmlns="">
          <p:sp>
            <p:nvSpPr>
              <p:cNvPr id="5" name="PoljeZBesedilom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50" y="1942088"/>
                <a:ext cx="3147802" cy="46170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iagram poteka: povezovalnik 8"/>
          <p:cNvSpPr/>
          <p:nvPr/>
        </p:nvSpPr>
        <p:spPr>
          <a:xfrm>
            <a:off x="4717657" y="2351607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ovezovalnik 9"/>
          <p:cNvSpPr/>
          <p:nvPr/>
        </p:nvSpPr>
        <p:spPr>
          <a:xfrm>
            <a:off x="5161371" y="2080524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Diagram poteka: povezovalnik 10"/>
          <p:cNvSpPr/>
          <p:nvPr/>
        </p:nvSpPr>
        <p:spPr>
          <a:xfrm>
            <a:off x="4413531" y="2080523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Diagram poteka: povezovalnik 11"/>
          <p:cNvSpPr/>
          <p:nvPr/>
        </p:nvSpPr>
        <p:spPr>
          <a:xfrm>
            <a:off x="5775692" y="2039584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Diagram poteka: povezovalnik 12"/>
          <p:cNvSpPr/>
          <p:nvPr/>
        </p:nvSpPr>
        <p:spPr>
          <a:xfrm>
            <a:off x="6042729" y="2408277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13"/>
          <p:cNvSpPr/>
          <p:nvPr/>
        </p:nvSpPr>
        <p:spPr>
          <a:xfrm>
            <a:off x="6508019" y="2033781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iagram poteka: povezovalnik 14"/>
          <p:cNvSpPr/>
          <p:nvPr/>
        </p:nvSpPr>
        <p:spPr>
          <a:xfrm>
            <a:off x="7155722" y="2033781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15"/>
          <p:cNvSpPr/>
          <p:nvPr/>
        </p:nvSpPr>
        <p:spPr>
          <a:xfrm>
            <a:off x="7509745" y="2380800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Diagram poteka: povezovalnik 16"/>
          <p:cNvSpPr/>
          <p:nvPr/>
        </p:nvSpPr>
        <p:spPr>
          <a:xfrm>
            <a:off x="7936263" y="2033780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17"/>
          <p:cNvSpPr/>
          <p:nvPr/>
        </p:nvSpPr>
        <p:spPr>
          <a:xfrm>
            <a:off x="8976761" y="2429351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18"/>
          <p:cNvSpPr/>
          <p:nvPr/>
        </p:nvSpPr>
        <p:spPr>
          <a:xfrm>
            <a:off x="8709724" y="2080522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19"/>
          <p:cNvSpPr/>
          <p:nvPr/>
        </p:nvSpPr>
        <p:spPr>
          <a:xfrm>
            <a:off x="9442051" y="2062751"/>
            <a:ext cx="267037" cy="20230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20"/>
          <p:cNvSpPr/>
          <p:nvPr/>
        </p:nvSpPr>
        <p:spPr>
          <a:xfrm>
            <a:off x="10116717" y="2080523"/>
            <a:ext cx="273456" cy="2567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21"/>
          <p:cNvSpPr/>
          <p:nvPr/>
        </p:nvSpPr>
        <p:spPr>
          <a:xfrm>
            <a:off x="10577636" y="2429351"/>
            <a:ext cx="249508" cy="2384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22"/>
          <p:cNvSpPr/>
          <p:nvPr/>
        </p:nvSpPr>
        <p:spPr>
          <a:xfrm>
            <a:off x="10947839" y="2080522"/>
            <a:ext cx="275814" cy="25670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58268"/>
              </p:ext>
            </p:extLst>
          </p:nvPr>
        </p:nvGraphicFramePr>
        <p:xfrm>
          <a:off x="4215950" y="3186826"/>
          <a:ext cx="7104808" cy="875375"/>
        </p:xfrm>
        <a:graphic>
          <a:graphicData uri="http://schemas.openxmlformats.org/drawingml/2006/table">
            <a:tbl>
              <a:tblPr/>
              <a:tblGrid>
                <a:gridCol w="1014973">
                  <a:extLst>
                    <a:ext uri="{9D8B030D-6E8A-4147-A177-3AD203B41FA5}">
                      <a16:colId xmlns:a16="http://schemas.microsoft.com/office/drawing/2014/main" xmlns="" val="3406463569"/>
                    </a:ext>
                  </a:extLst>
                </a:gridCol>
                <a:gridCol w="1014972">
                  <a:extLst>
                    <a:ext uri="{9D8B030D-6E8A-4147-A177-3AD203B41FA5}">
                      <a16:colId xmlns:a16="http://schemas.microsoft.com/office/drawing/2014/main" xmlns="" val="2771800939"/>
                    </a:ext>
                  </a:extLst>
                </a:gridCol>
                <a:gridCol w="1014973">
                  <a:extLst>
                    <a:ext uri="{9D8B030D-6E8A-4147-A177-3AD203B41FA5}">
                      <a16:colId xmlns:a16="http://schemas.microsoft.com/office/drawing/2014/main" xmlns="" val="1060549445"/>
                    </a:ext>
                  </a:extLst>
                </a:gridCol>
                <a:gridCol w="1014972">
                  <a:extLst>
                    <a:ext uri="{9D8B030D-6E8A-4147-A177-3AD203B41FA5}">
                      <a16:colId xmlns:a16="http://schemas.microsoft.com/office/drawing/2014/main" xmlns="" val="1391467341"/>
                    </a:ext>
                  </a:extLst>
                </a:gridCol>
                <a:gridCol w="1014973">
                  <a:extLst>
                    <a:ext uri="{9D8B030D-6E8A-4147-A177-3AD203B41FA5}">
                      <a16:colId xmlns:a16="http://schemas.microsoft.com/office/drawing/2014/main" xmlns="" val="36604724"/>
                    </a:ext>
                  </a:extLst>
                </a:gridCol>
                <a:gridCol w="1014972">
                  <a:extLst>
                    <a:ext uri="{9D8B030D-6E8A-4147-A177-3AD203B41FA5}">
                      <a16:colId xmlns:a16="http://schemas.microsoft.com/office/drawing/2014/main" xmlns="" val="106752451"/>
                    </a:ext>
                  </a:extLst>
                </a:gridCol>
                <a:gridCol w="1014973">
                  <a:extLst>
                    <a:ext uri="{9D8B030D-6E8A-4147-A177-3AD203B41FA5}">
                      <a16:colId xmlns:a16="http://schemas.microsoft.com/office/drawing/2014/main" xmlns="" val="3447501264"/>
                    </a:ext>
                  </a:extLst>
                </a:gridCol>
              </a:tblGrid>
              <a:tr h="875375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225763"/>
                  </a:ext>
                </a:extLst>
              </a:tr>
            </a:tbl>
          </a:graphicData>
        </a:graphic>
      </p:graphicFrame>
      <p:sp>
        <p:nvSpPr>
          <p:cNvPr id="28" name="Diagram poteka: povezovalnik 27"/>
          <p:cNvSpPr/>
          <p:nvPr/>
        </p:nvSpPr>
        <p:spPr>
          <a:xfrm>
            <a:off x="4280012" y="3307189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Diagram poteka: povezovalnik 28"/>
          <p:cNvSpPr/>
          <p:nvPr/>
        </p:nvSpPr>
        <p:spPr>
          <a:xfrm>
            <a:off x="4707538" y="3515995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30" name="Diagram poteka: povezovalnik 29"/>
          <p:cNvSpPr/>
          <p:nvPr/>
        </p:nvSpPr>
        <p:spPr>
          <a:xfrm>
            <a:off x="5294889" y="3307188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Diagram poteka: povezovalnik 30"/>
          <p:cNvSpPr/>
          <p:nvPr/>
        </p:nvSpPr>
        <p:spPr>
          <a:xfrm>
            <a:off x="5775691" y="3617145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Diagram poteka: povezovalnik 31"/>
          <p:cNvSpPr/>
          <p:nvPr/>
        </p:nvSpPr>
        <p:spPr>
          <a:xfrm>
            <a:off x="6309766" y="3283003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Diagram poteka: povezovalnik 32"/>
          <p:cNvSpPr/>
          <p:nvPr/>
        </p:nvSpPr>
        <p:spPr>
          <a:xfrm>
            <a:off x="6790229" y="3612681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Diagram poteka: povezovalnik 33"/>
          <p:cNvSpPr/>
          <p:nvPr/>
        </p:nvSpPr>
        <p:spPr>
          <a:xfrm>
            <a:off x="7376226" y="3298828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Diagram poteka: povezovalnik 34"/>
          <p:cNvSpPr/>
          <p:nvPr/>
        </p:nvSpPr>
        <p:spPr>
          <a:xfrm>
            <a:off x="7843547" y="3608641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Diagram poteka: povezovalnik 35"/>
          <p:cNvSpPr/>
          <p:nvPr/>
        </p:nvSpPr>
        <p:spPr>
          <a:xfrm>
            <a:off x="8449768" y="3298827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Diagram poteka: povezovalnik 36"/>
          <p:cNvSpPr/>
          <p:nvPr/>
        </p:nvSpPr>
        <p:spPr>
          <a:xfrm>
            <a:off x="8873258" y="3628865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Diagram poteka: povezovalnik 37"/>
          <p:cNvSpPr/>
          <p:nvPr/>
        </p:nvSpPr>
        <p:spPr>
          <a:xfrm>
            <a:off x="9389791" y="3286636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Diagram poteka: povezovalnik 38"/>
          <p:cNvSpPr/>
          <p:nvPr/>
        </p:nvSpPr>
        <p:spPr>
          <a:xfrm>
            <a:off x="9792719" y="3604182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Diagram poteka: povezovalnik 39"/>
          <p:cNvSpPr/>
          <p:nvPr/>
        </p:nvSpPr>
        <p:spPr>
          <a:xfrm>
            <a:off x="10470414" y="3255460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Diagram poteka: povezovalnik 40"/>
          <p:cNvSpPr/>
          <p:nvPr/>
        </p:nvSpPr>
        <p:spPr>
          <a:xfrm>
            <a:off x="10860872" y="3552587"/>
            <a:ext cx="267037" cy="20230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44" name="Tabe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65062"/>
              </p:ext>
            </p:extLst>
          </p:nvPr>
        </p:nvGraphicFramePr>
        <p:xfrm>
          <a:off x="4207858" y="4504242"/>
          <a:ext cx="7145944" cy="828410"/>
        </p:xfrm>
        <a:graphic>
          <a:graphicData uri="http://schemas.openxmlformats.org/drawingml/2006/table">
            <a:tbl>
              <a:tblPr/>
              <a:tblGrid>
                <a:gridCol w="893243">
                  <a:extLst>
                    <a:ext uri="{9D8B030D-6E8A-4147-A177-3AD203B41FA5}">
                      <a16:colId xmlns:a16="http://schemas.microsoft.com/office/drawing/2014/main" xmlns="" val="3421324352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323171324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2265326747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298348226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119241908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3869580200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4006029987"/>
                    </a:ext>
                  </a:extLst>
                </a:gridCol>
                <a:gridCol w="893243">
                  <a:extLst>
                    <a:ext uri="{9D8B030D-6E8A-4147-A177-3AD203B41FA5}">
                      <a16:colId xmlns:a16="http://schemas.microsoft.com/office/drawing/2014/main" xmlns="" val="2241960793"/>
                    </a:ext>
                  </a:extLst>
                </a:gridCol>
              </a:tblGrid>
              <a:tr h="828410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5854681"/>
                  </a:ext>
                </a:extLst>
              </a:tr>
            </a:tbl>
          </a:graphicData>
        </a:graphic>
      </p:graphicFrame>
      <p:sp>
        <p:nvSpPr>
          <p:cNvPr id="45" name="Diagram poteka: povezovalnik 44"/>
          <p:cNvSpPr/>
          <p:nvPr/>
        </p:nvSpPr>
        <p:spPr>
          <a:xfrm>
            <a:off x="4381162" y="4717731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46" name="Diagram poteka: povezovalnik 45"/>
          <p:cNvSpPr/>
          <p:nvPr/>
        </p:nvSpPr>
        <p:spPr>
          <a:xfrm>
            <a:off x="7207978" y="4787699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47" name="Diagram poteka: povezovalnik 46"/>
          <p:cNvSpPr/>
          <p:nvPr/>
        </p:nvSpPr>
        <p:spPr>
          <a:xfrm>
            <a:off x="8035052" y="4821529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48" name="Diagram poteka: povezovalnik 47"/>
          <p:cNvSpPr/>
          <p:nvPr/>
        </p:nvSpPr>
        <p:spPr>
          <a:xfrm>
            <a:off x="8942031" y="4764735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49" name="Diagram poteka: povezovalnik 48"/>
          <p:cNvSpPr/>
          <p:nvPr/>
        </p:nvSpPr>
        <p:spPr>
          <a:xfrm>
            <a:off x="9829470" y="4764735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50" name="Diagram poteka: povezovalnik 49"/>
          <p:cNvSpPr/>
          <p:nvPr/>
        </p:nvSpPr>
        <p:spPr>
          <a:xfrm>
            <a:off x="10702390" y="4821529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51" name="Diagram poteka: povezovalnik 50"/>
          <p:cNvSpPr/>
          <p:nvPr/>
        </p:nvSpPr>
        <p:spPr>
          <a:xfrm>
            <a:off x="6314986" y="4789011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53" name="Diagram poteka: povezovalnik 52"/>
          <p:cNvSpPr/>
          <p:nvPr/>
        </p:nvSpPr>
        <p:spPr>
          <a:xfrm>
            <a:off x="5307186" y="4763337"/>
            <a:ext cx="336495" cy="307423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pic>
        <p:nvPicPr>
          <p:cNvPr id="5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4436" y="792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103</Words>
  <Application>Microsoft Office PowerPoint</Application>
  <PresentationFormat>Širokozaslonsko</PresentationFormat>
  <Paragraphs>49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Officeova tema</vt:lpstr>
      <vt:lpstr>KOLIKO JE CELOTA, če je znan DEL.  </vt:lpstr>
      <vt:lpstr>  Sedaj poglej nalogo na strani 99 (na pobarvani podlagi).                                      1/(6 )       .</vt:lpstr>
      <vt:lpstr>Niko je razmišljal: ena šestina je 7 žetonov,                                  vseh žetonov je 6 krat VEČ.</vt:lpstr>
      <vt:lpstr>13. naloga:</vt:lpstr>
      <vt:lpstr>14. naloga: izračunaj celoto, pomagaj si z risanjem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KOLIKO JE CELOTA, če je znan DEL.</dc:title>
  <dc:creator>Windows User</dc:creator>
  <cp:lastModifiedBy>masef</cp:lastModifiedBy>
  <cp:revision>29</cp:revision>
  <dcterms:created xsi:type="dcterms:W3CDTF">2020-04-01T07:26:17Z</dcterms:created>
  <dcterms:modified xsi:type="dcterms:W3CDTF">2020-04-01T20:46:47Z</dcterms:modified>
</cp:coreProperties>
</file>