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9" r:id="rId5"/>
    <p:sldId id="270" r:id="rId6"/>
    <p:sldId id="262" r:id="rId7"/>
    <p:sldId id="275" r:id="rId8"/>
    <p:sldId id="277" r:id="rId9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372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88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751351-0F9F-4B6D-8E87-E9F9D5FE3F62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F498C1-5D07-4BC7-A29A-F5B6B0C1EB70}" type="datetime1">
              <a:rPr lang="sl-SI" noProof="0" smtClean="0"/>
              <a:t>3. 05. 2020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sl-SI" noProof="0" smtClean="0"/>
              <a:t>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5487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ogled navzgor v oblake in modro nebo med steklenimi stenami stavb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1605CB-0753-4D3C-BB8F-3013C4019E42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767AB9-FF2E-4D23-92DD-B7A44B4616F5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280C8B-E75B-4644-87D5-FA26194E8917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534B7-AAE9-4D04-8441-D503957AA248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BD5481-30DB-4F40-8DCC-44182251C2E8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5DC419-9D0D-45A8-BDA3-A3C6A31147AE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601ED-5294-4CF3-976D-F1E58DAAF92A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F9E7F-246E-46AE-885D-09402210B3F9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315BC-FCC1-4178-9275-BD2504101DDD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 rtl="0">
              <a:defRPr sz="3600" b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86FE0-1C1B-40D2-B66F-0F2504ED8003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9BC62-A74A-40BD-9FEF-6816D0475B85}" type="datetime1">
              <a:rPr lang="sl-SI" smtClean="0"/>
              <a:t>3. 05. 2020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288295-C651-44D9-AF95-52611963E317}" type="datetime1">
              <a:rPr lang="sl-SI" noProof="0" smtClean="0"/>
              <a:t>3. 05. 2020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0000">
              <a:schemeClr val="accent2">
                <a:lumMod val="0"/>
                <a:lumOff val="100000"/>
                <a:alpha val="6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549796" y="620688"/>
            <a:ext cx="11175030" cy="1008112"/>
          </a:xfrm>
          <a:prstGeom prst="rect">
            <a:avLst/>
          </a:prstGeom>
          <a:effectLst>
            <a:outerShdw blurRad="50800" dist="50800" dir="12120000" algn="ctr" rotWithShape="0">
              <a:srgbClr val="000000">
                <a:alpha val="43137"/>
              </a:srgbClr>
            </a:outerShdw>
            <a:reflection blurRad="812800" stA="45000" endPos="65000" dist="50800" dir="5400000" sy="-100000" algn="bl" rotWithShape="0"/>
          </a:effectLst>
          <a:scene3d>
            <a:camera prst="orthographicFront"/>
            <a:lightRig rig="freezing" dir="t">
              <a:rot lat="0" lon="0" rev="3600000"/>
            </a:lightRig>
          </a:scene3d>
          <a:sp3d extrusionH="76200" contourW="69850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6600" b="1" dirty="0" smtClean="0"/>
              <a:t>NEWTONOVI ZAKONI </a:t>
            </a:r>
            <a:endParaRPr lang="sl-SI" sz="6600" b="1" dirty="0"/>
          </a:p>
        </p:txBody>
      </p:sp>
      <p:pic>
        <p:nvPicPr>
          <p:cNvPr id="5" name="Picture 2" descr="Newton – Stripk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6" y="1844824"/>
            <a:ext cx="4896544" cy="3917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educa.fmf.uni-lj.si/izodel/sola/2003/di/cimpric/html/gra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4005064"/>
            <a:ext cx="3250538" cy="25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000">
            <a:off x="9658707" y="2778141"/>
            <a:ext cx="1222427" cy="446909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87000">
                <a:schemeClr val="bg2">
                  <a:lumMod val="40000"/>
                  <a:lumOff val="60000"/>
                </a:schemeClr>
              </a:gs>
              <a:gs pos="100000">
                <a:schemeClr val="bg2"/>
              </a:gs>
            </a:gsLst>
            <a:lin ang="17400000" scaled="0"/>
          </a:gradFill>
        </p:spPr>
      </p:pic>
    </p:spTree>
    <p:extLst>
      <p:ext uri="{BB962C8B-B14F-4D97-AF65-F5344CB8AC3E}">
        <p14:creationId xmlns:p14="http://schemas.microsoft.com/office/powerpoint/2010/main" val="8692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292242" y="260648"/>
            <a:ext cx="11605769" cy="58296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/>
          <a:lstStyle/>
          <a:p>
            <a:pPr algn="ctr" rtl="0"/>
            <a:r>
              <a:rPr lang="sl-SI" b="1" i="1" dirty="0" smtClean="0"/>
              <a:t>Delo, poimenovanja in zasluge</a:t>
            </a:r>
            <a:endParaRPr lang="sl-SI" b="1" i="1" dirty="0"/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292242" y="1412776"/>
            <a:ext cx="11605769" cy="419099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l-SI" dirty="0" err="1" smtClean="0"/>
              <a:t>Isaac</a:t>
            </a:r>
            <a:r>
              <a:rPr lang="sl-SI" dirty="0" smtClean="0"/>
              <a:t> Newton je bil angleški fizik, matematik, astronom in filozof. Rodil se je 25.12.1642, umrl je 20.3.1727.</a:t>
            </a:r>
          </a:p>
          <a:p>
            <a:pPr rtl="0"/>
            <a:r>
              <a:rPr lang="sl-SI" dirty="0" smtClean="0"/>
              <a:t>Po njemu sta poimenovana kraterja na Luni in Marsu ter asteroid glavnega pasu 8000.</a:t>
            </a:r>
          </a:p>
          <a:p>
            <a:pPr rtl="0"/>
            <a:r>
              <a:rPr lang="sl-SI" dirty="0" smtClean="0"/>
              <a:t>V fiziki je odkril Newtonove zakone gibanja- Temelj Newtonove mehanike </a:t>
            </a:r>
          </a:p>
          <a:p>
            <a:pPr rtl="0"/>
            <a:r>
              <a:rPr lang="sl-SI" dirty="0" smtClean="0"/>
              <a:t>(I. </a:t>
            </a:r>
            <a:r>
              <a:rPr lang="sl-SI" dirty="0" smtClean="0"/>
              <a:t>Newtonov </a:t>
            </a:r>
            <a:r>
              <a:rPr lang="sl-SI" dirty="0" smtClean="0"/>
              <a:t>zakon, II. Newtonov zakon in III. Newtonov zakon). </a:t>
            </a:r>
          </a:p>
          <a:p>
            <a:pPr rtl="0"/>
            <a:r>
              <a:rPr lang="sl-SI" dirty="0" smtClean="0"/>
              <a:t>Newtonov splošni gravitacijski zakon. </a:t>
            </a:r>
          </a:p>
          <a:p>
            <a:pPr rtl="0"/>
            <a:r>
              <a:rPr lang="sl-SI" dirty="0" smtClean="0"/>
              <a:t> Njemu v čast se imenuje enota za merjenje sil.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011068" y="1106608"/>
            <a:ext cx="10153129" cy="1781210"/>
          </a:xfrm>
        </p:spPr>
        <p:txBody>
          <a:bodyPr rtlCol="0">
            <a:normAutofit/>
          </a:bodyPr>
          <a:lstStyle/>
          <a:p>
            <a:pPr rtl="0"/>
            <a:r>
              <a:rPr lang="sl-SI" i="1" dirty="0" smtClean="0"/>
              <a:t>Telo MIRUJE ali se giblje premo ENAKOMERNO, če je vsota vseh sil, ki delujejo na opazovano telo enaka 0 N.</a:t>
            </a:r>
            <a:endParaRPr lang="sl-SI" i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91468" y="3323371"/>
            <a:ext cx="2796164" cy="35199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značba mesta za sliko 7" descr="Prazna označba mesta za dodajanje slike. Kliknite označbo mesta in izberite sliko, ki jo želite dodati."/>
          <p:cNvSpPr txBox="1">
            <a:spLocks/>
          </p:cNvSpPr>
          <p:nvPr/>
        </p:nvSpPr>
        <p:spPr>
          <a:xfrm>
            <a:off x="6454453" y="3464603"/>
            <a:ext cx="2592287" cy="3237534"/>
          </a:xfrm>
          <a:prstGeom prst="rect">
            <a:avLst/>
          </a:prstGeom>
          <a:ln w="63500">
            <a:solidFill>
              <a:schemeClr val="bg1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endParaRPr lang="sl-SI" dirty="0"/>
          </a:p>
        </p:txBody>
      </p:sp>
      <p:graphicFrame>
        <p:nvGraphicFramePr>
          <p:cNvPr id="11" name="Predmet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69252779"/>
              </p:ext>
            </p:extLst>
          </p:nvPr>
        </p:nvGraphicFramePr>
        <p:xfrm>
          <a:off x="7033093" y="4351876"/>
          <a:ext cx="1496778" cy="107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5" imgW="22338890" imgH="19192568" progId="">
                  <p:embed/>
                </p:oleObj>
              </mc:Choice>
              <mc:Fallback>
                <p:oleObj r:id="rId5" imgW="22338890" imgH="19192568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3093" y="4351876"/>
                        <a:ext cx="1496778" cy="1074936"/>
                      </a:xfrm>
                      <a:prstGeom prst="rect">
                        <a:avLst/>
                      </a:prstGeom>
                      <a:noFill/>
                      <a:ln w="38103" cap="flat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Predmet 11"/>
          <p:cNvGraphicFramePr/>
          <p:nvPr>
            <p:extLst>
              <p:ext uri="{D42A27DB-BD31-4B8C-83A1-F6EECF244321}">
                <p14:modId xmlns:p14="http://schemas.microsoft.com/office/powerpoint/2010/main" val="4020292682"/>
              </p:ext>
            </p:extLst>
          </p:nvPr>
        </p:nvGraphicFramePr>
        <p:xfrm>
          <a:off x="7033093" y="6143353"/>
          <a:ext cx="128291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7" imgW="15731613" imgH="6607277" progId="">
                  <p:embed/>
                </p:oleObj>
              </mc:Choice>
              <mc:Fallback>
                <p:oleObj r:id="rId7" imgW="15731613" imgH="660727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3093" y="6143353"/>
                        <a:ext cx="1282916" cy="432048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2484" y="5665659"/>
            <a:ext cx="3473224" cy="502267"/>
          </a:xfrm>
          <a:prstGeom prst="rect">
            <a:avLst/>
          </a:prstGeom>
        </p:spPr>
      </p:pic>
      <p:sp>
        <p:nvSpPr>
          <p:cNvPr id="9" name="Naslov 12"/>
          <p:cNvSpPr txBox="1">
            <a:spLocks/>
          </p:cNvSpPr>
          <p:nvPr/>
        </p:nvSpPr>
        <p:spPr>
          <a:xfrm>
            <a:off x="333772" y="260648"/>
            <a:ext cx="11605769" cy="5829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i="1" dirty="0"/>
              <a:t>I. Newtonov zakon (Zakon o ravnovesju sil)</a:t>
            </a:r>
          </a:p>
        </p:txBody>
      </p:sp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92242" y="1052736"/>
            <a:ext cx="11605769" cy="1567480"/>
          </a:xfrm>
        </p:spPr>
        <p:txBody>
          <a:bodyPr>
            <a:normAutofit/>
          </a:bodyPr>
          <a:lstStyle/>
          <a:p>
            <a:r>
              <a:rPr lang="sl-SI" dirty="0" smtClean="0"/>
              <a:t>  </a:t>
            </a:r>
          </a:p>
          <a:p>
            <a:r>
              <a:rPr lang="sl-SI" sz="3600" i="1" dirty="0" smtClean="0">
                <a:solidFill>
                  <a:schemeClr val="accent2">
                    <a:lumMod val="50000"/>
                  </a:schemeClr>
                </a:solidFill>
              </a:rPr>
              <a:t>Če prvo telo deluje na drugo telo z neko silo, potem tudi drugo telo deluje nazaj na prvo z enako a nasprotno usmerjeno silo.</a:t>
            </a:r>
            <a:endParaRPr lang="sl-SI" i="1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10" name="Naslov 12"/>
          <p:cNvSpPr txBox="1">
            <a:spLocks/>
          </p:cNvSpPr>
          <p:nvPr/>
        </p:nvSpPr>
        <p:spPr>
          <a:xfrm>
            <a:off x="333772" y="260648"/>
            <a:ext cx="11605769" cy="5829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i="1" dirty="0"/>
              <a:t>III. Newtonov zakon (Zakon o vzajemne delovanju sil)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839975" y="2829344"/>
            <a:ext cx="6593361" cy="3901220"/>
            <a:chOff x="2494012" y="2813072"/>
            <a:chExt cx="6593361" cy="3901220"/>
          </a:xfrm>
        </p:grpSpPr>
        <p:grpSp>
          <p:nvGrpSpPr>
            <p:cNvPr id="26" name="Skupina 25"/>
            <p:cNvGrpSpPr/>
            <p:nvPr/>
          </p:nvGrpSpPr>
          <p:grpSpPr>
            <a:xfrm>
              <a:off x="2494012" y="2813072"/>
              <a:ext cx="6589670" cy="3901220"/>
              <a:chOff x="2422004" y="2828869"/>
              <a:chExt cx="6589670" cy="3901220"/>
            </a:xfrm>
          </p:grpSpPr>
          <p:pic>
            <p:nvPicPr>
              <p:cNvPr id="8" name="Slika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2004" y="2828869"/>
                <a:ext cx="6589670" cy="3901220"/>
              </a:xfrm>
              <a:prstGeom prst="rect">
                <a:avLst/>
              </a:prstGeom>
            </p:spPr>
          </p:pic>
          <p:cxnSp>
            <p:nvCxnSpPr>
              <p:cNvPr id="15" name="Raven puščični povezovalnik 14"/>
              <p:cNvCxnSpPr/>
              <p:nvPr/>
            </p:nvCxnSpPr>
            <p:spPr>
              <a:xfrm>
                <a:off x="5374332" y="5157192"/>
                <a:ext cx="0" cy="122413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ven puščični povezovalnik 15"/>
              <p:cNvCxnSpPr/>
              <p:nvPr/>
            </p:nvCxnSpPr>
            <p:spPr>
              <a:xfrm flipV="1">
                <a:off x="5374332" y="3861048"/>
                <a:ext cx="1" cy="129614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Slika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3001" y="4509120"/>
                <a:ext cx="352425" cy="438150"/>
              </a:xfrm>
              <a:prstGeom prst="rect">
                <a:avLst/>
              </a:prstGeom>
            </p:spPr>
          </p:pic>
          <p:pic>
            <p:nvPicPr>
              <p:cNvPr id="25" name="Slika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4426" y="5445224"/>
                <a:ext cx="381000" cy="504825"/>
              </a:xfrm>
              <a:prstGeom prst="rect">
                <a:avLst/>
              </a:prstGeom>
            </p:spPr>
          </p:pic>
        </p:grpSp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7434" y="5165864"/>
              <a:ext cx="2625250" cy="936105"/>
            </a:xfrm>
            <a:prstGeom prst="rect">
              <a:avLst/>
            </a:prstGeom>
          </p:spPr>
        </p:pic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2673" y="3790879"/>
              <a:ext cx="3314700" cy="1019175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95629" y="5197311"/>
              <a:ext cx="518148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7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1764" y="1412776"/>
            <a:ext cx="6624736" cy="4608512"/>
          </a:xfrm>
          <a:scene3d>
            <a:camera prst="orthographicFront"/>
            <a:lightRig rig="threePt" dir="t"/>
          </a:scene3d>
          <a:sp3d extrusionH="76200" contourW="12700">
            <a:extrusionClr>
              <a:schemeClr val="bg2">
                <a:lumMod val="60000"/>
                <a:lumOff val="40000"/>
              </a:schemeClr>
            </a:extrusionClr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>
            <a:normAutofit/>
          </a:bodyPr>
          <a:lstStyle/>
          <a:p>
            <a:r>
              <a:rPr lang="sl-SI" dirty="0" smtClean="0"/>
              <a:t>Pri 1.Newtonovem zakonu opazujemo sile, ki delujejo na eno telo.</a:t>
            </a:r>
          </a:p>
          <a:p>
            <a:r>
              <a:rPr lang="sl-SI" dirty="0" smtClean="0"/>
              <a:t>Pri 3. Newtonovem zakonu opazujemo vedno </a:t>
            </a:r>
            <a:r>
              <a:rPr lang="sl-SI" b="1" u="sng" dirty="0" smtClean="0">
                <a:solidFill>
                  <a:schemeClr val="accent1"/>
                </a:solidFill>
              </a:rPr>
              <a:t>par sil </a:t>
            </a:r>
            <a:r>
              <a:rPr lang="sl-SI" dirty="0" smtClean="0"/>
              <a:t>med dvema telesoma</a:t>
            </a:r>
            <a:endParaRPr lang="sl-SI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8548" y="1412776"/>
            <a:ext cx="4243520" cy="51125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slov 12"/>
          <p:cNvSpPr txBox="1">
            <a:spLocks/>
          </p:cNvSpPr>
          <p:nvPr/>
        </p:nvSpPr>
        <p:spPr>
          <a:xfrm>
            <a:off x="333772" y="260648"/>
            <a:ext cx="11605769" cy="5829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i="1" dirty="0"/>
              <a:t>Razlika med 1. in 3. Newtonovim zakonom</a:t>
            </a:r>
            <a:endParaRPr lang="sl-SI" b="1" i="1" dirty="0"/>
          </a:p>
        </p:txBody>
      </p:sp>
    </p:spTree>
    <p:extLst>
      <p:ext uri="{BB962C8B-B14F-4D97-AF65-F5344CB8AC3E}">
        <p14:creationId xmlns:p14="http://schemas.microsoft.com/office/powerpoint/2010/main" val="19751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16 x 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4_TF02801084" id="{78E18C34-906F-4987-90B0-7546CE946BA6}" vid="{53B10BDE-4A37-46C1-8D4A-5E8D56352DA3}"/>
    </a:ext>
  </a:extLst>
</a:theme>
</file>

<file path=ppt/theme/theme2.xml><?xml version="1.0" encoding="utf-8"?>
<a:theme xmlns:a="http://schemas.openxmlformats.org/drawingml/2006/main" name="Officeova tema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0262f94-9f35-4ac3-9a90-690165a166b7"/>
    <ds:schemaRef ds:uri="a4f35948-e619-41b3-aa29-22878b09cfd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s stekleno kocko za poslovni marketing (širokozaslonska)</Template>
  <TotalTime>164</TotalTime>
  <Words>192</Words>
  <Application>Microsoft Office PowerPoint</Application>
  <PresentationFormat>Po meri</PresentationFormat>
  <Paragraphs>19</Paragraphs>
  <Slides>5</Slides>
  <Notes>2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0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Corbel</vt:lpstr>
      <vt:lpstr>Marketing 16 x 9</vt:lpstr>
      <vt:lpstr>PowerPointova predstavitev</vt:lpstr>
      <vt:lpstr>Delo, poimenovanja in zasluge</vt:lpstr>
      <vt:lpstr>Telo MIRUJE ali se giblje premo ENAKOMERNO, če je vsota vseh sil, ki delujejo na opazovano telo enaka 0 N.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NEWTONOVI ZAKONI</dc:title>
  <dc:creator>Damir Jadric</dc:creator>
  <cp:lastModifiedBy>Damir Jadric</cp:lastModifiedBy>
  <cp:revision>21</cp:revision>
  <dcterms:created xsi:type="dcterms:W3CDTF">2020-04-20T12:37:39Z</dcterms:created>
  <dcterms:modified xsi:type="dcterms:W3CDTF">2020-05-03T17:31:44Z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