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80" r:id="rId2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E6E5-F2A5-4AFB-850B-CDB6FB397F37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AD334-30E0-4C96-97C9-3E19CAB347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16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AD334-30E0-4C96-97C9-3E19CAB34709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690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jeni pravokot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Kliknite, če želite urediti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avokot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avokot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jeni pravokot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Pravokot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avokot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avokot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jeni pravokot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Ograda vsebine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Pravokot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avokot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jeni pravokot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084807-A926-488D-9384-D5E7FBDE16E8}" type="datetimeFigureOut">
              <a:rPr lang="sl-SI" smtClean="0"/>
              <a:t>13.5.2020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9C80C71-FADA-4A4F-907F-D64302A5D3EB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6000" dirty="0" smtClean="0">
                <a:latin typeface="Algerian" pitchFamily="82" charset="0"/>
              </a:rPr>
              <a:t>STARE POSODE</a:t>
            </a:r>
            <a:endParaRPr lang="sl-SI" sz="6000" dirty="0">
              <a:latin typeface="Algerian" pitchFamily="82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TEHNIŠKI DAN 4. R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lgerian" pitchFamily="82" charset="0"/>
              </a:rPr>
              <a:t>NAJDBE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3491880" y="18448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/>
              <a:t>Koščena piščal iz kosti medveda.</a:t>
            </a:r>
          </a:p>
          <a:p>
            <a:r>
              <a:rPr lang="sl-SI" b="1" dirty="0"/>
              <a:t>Stara 30 000 let.</a:t>
            </a:r>
          </a:p>
          <a:p>
            <a:r>
              <a:rPr lang="pl-PL" b="1" dirty="0"/>
              <a:t>Najdena v jami Divje babe.</a:t>
            </a:r>
            <a:endParaRPr lang="sl-SI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852936"/>
            <a:ext cx="17811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otnik 7"/>
          <p:cNvSpPr/>
          <p:nvPr/>
        </p:nvSpPr>
        <p:spPr>
          <a:xfrm>
            <a:off x="4067944" y="3573016"/>
            <a:ext cx="2483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Vaška situla iz brona.</a:t>
            </a:r>
          </a:p>
          <a:p>
            <a:r>
              <a:rPr lang="sl-SI" b="1" dirty="0"/>
              <a:t>Stara 2500 let.</a:t>
            </a:r>
          </a:p>
          <a:p>
            <a:r>
              <a:rPr lang="sl-SI" b="1" dirty="0"/>
              <a:t>Najdena v Vačah. </a:t>
            </a:r>
            <a:endParaRPr lang="sl-SI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61048"/>
            <a:ext cx="2304256" cy="27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avokotnik 9"/>
          <p:cNvSpPr/>
          <p:nvPr/>
        </p:nvSpPr>
        <p:spPr>
          <a:xfrm>
            <a:off x="2555776" y="5733256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Koščene konice za kopje.</a:t>
            </a:r>
          </a:p>
          <a:p>
            <a:r>
              <a:rPr lang="sl-SI" b="1" dirty="0"/>
              <a:t>Stare 40 000 let.</a:t>
            </a:r>
          </a:p>
          <a:p>
            <a:r>
              <a:rPr lang="pl-PL" b="1" dirty="0"/>
              <a:t>Najdene v jami Potočka zijalka.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latin typeface="Algerian" pitchFamily="82" charset="0"/>
              </a:rPr>
              <a:t>KAMENA DOBA</a:t>
            </a:r>
            <a:r>
              <a:rPr lang="sl-SI" b="1" dirty="0" smtClean="0"/>
              <a:t/>
            </a:r>
            <a:br>
              <a:rPr lang="sl-SI" b="1" dirty="0" smtClean="0"/>
            </a:br>
            <a:endParaRPr lang="sl-S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43204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611560" y="3789040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Že v prazgodovini je človek izdeloval razna orodja, da si je z njimi olajšal delo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sp>
        <p:nvSpPr>
          <p:cNvPr id="6" name="Pravokotnik 5"/>
          <p:cNvSpPr/>
          <p:nvPr/>
        </p:nvSpPr>
        <p:spPr>
          <a:xfrm>
            <a:off x="611560" y="486916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Najstarejše orodje iz kamene dobe, ki so ga arheologi </a:t>
            </a:r>
            <a:r>
              <a:rPr lang="sl-SI" sz="2400" b="1" dirty="0" smtClean="0"/>
              <a:t>našli, je </a:t>
            </a:r>
            <a:r>
              <a:rPr lang="sl-SI" sz="2400" b="1" dirty="0"/>
              <a:t>PESTNJAK</a:t>
            </a:r>
            <a:r>
              <a:rPr lang="sl-SI" sz="2400" b="1" dirty="0" smtClean="0"/>
              <a:t>. Naredili so ga iz kamenja. </a:t>
            </a:r>
            <a:r>
              <a:rPr lang="sl-SI" sz="2400" dirty="0"/>
              <a:t>Pestnjak so naredili tako, da so poiskali kamen </a:t>
            </a:r>
            <a:r>
              <a:rPr lang="sl-SI" sz="2400" dirty="0" smtClean="0"/>
              <a:t>in </a:t>
            </a:r>
            <a:r>
              <a:rPr lang="sl-SI" sz="2400" dirty="0"/>
              <a:t>ga izklesali z drugim kamnom. Naredili so si ga tako, da se je prilegal obliki pesti. Uporabljali so ga večinoma za </a:t>
            </a:r>
            <a:r>
              <a:rPr lang="sl-SI" sz="2400" dirty="0" smtClean="0"/>
              <a:t>boj in lov.</a:t>
            </a:r>
            <a:endParaRPr lang="sl-SI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lgerian" pitchFamily="82" charset="0"/>
              </a:rPr>
              <a:t>DOBA KOVIN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96952"/>
            <a:ext cx="547260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1259632" y="1556792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/>
              <a:t>Kovina je zamenjala kamen, les in kosti</a:t>
            </a:r>
            <a:r>
              <a:rPr lang="sl-SI" sz="2800" b="1" dirty="0"/>
              <a:t>.</a:t>
            </a:r>
          </a:p>
          <a:p>
            <a:r>
              <a:rPr lang="sl-SI" sz="2800" b="1" dirty="0" smtClean="0"/>
              <a:t>Zgradil i so prva bivališča. Ženske so tkale in izdelovale glineno posodo</a:t>
            </a:r>
            <a:r>
              <a:rPr lang="sl-SI" sz="2800" b="1" dirty="0"/>
              <a:t>.</a:t>
            </a:r>
            <a:endParaRPr lang="sl-SI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ŽELEZNA DOBA</a:t>
            </a:r>
            <a:br>
              <a:rPr lang="sl-SI" b="1" dirty="0" smtClean="0"/>
            </a:br>
            <a:endParaRPr lang="sl-SI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17811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24744"/>
            <a:ext cx="16668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96752"/>
            <a:ext cx="3520231" cy="263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365104"/>
            <a:ext cx="18764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otnik 7"/>
          <p:cNvSpPr/>
          <p:nvPr/>
        </p:nvSpPr>
        <p:spPr>
          <a:xfrm>
            <a:off x="611560" y="3861048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/>
              <a:t>SITULA</a:t>
            </a:r>
            <a:endParaRPr lang="sl-SI" sz="2400" dirty="0"/>
          </a:p>
        </p:txBody>
      </p:sp>
      <p:sp>
        <p:nvSpPr>
          <p:cNvPr id="9" name="Pravokotnik 8"/>
          <p:cNvSpPr/>
          <p:nvPr/>
        </p:nvSpPr>
        <p:spPr>
          <a:xfrm>
            <a:off x="3059832" y="3789040"/>
            <a:ext cx="1331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/>
              <a:t>ČELADA</a:t>
            </a:r>
            <a:endParaRPr lang="sl-SI" sz="2400" dirty="0"/>
          </a:p>
        </p:txBody>
      </p:sp>
      <p:sp>
        <p:nvSpPr>
          <p:cNvPr id="10" name="Pravokotnik 9"/>
          <p:cNvSpPr/>
          <p:nvPr/>
        </p:nvSpPr>
        <p:spPr>
          <a:xfrm>
            <a:off x="6588224" y="3789040"/>
            <a:ext cx="205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/>
              <a:t>SULIČNA OST</a:t>
            </a:r>
            <a:endParaRPr lang="sl-SI" sz="2400" dirty="0"/>
          </a:p>
        </p:txBody>
      </p:sp>
      <p:sp>
        <p:nvSpPr>
          <p:cNvPr id="11" name="Pravokotnik 10"/>
          <p:cNvSpPr/>
          <p:nvPr/>
        </p:nvSpPr>
        <p:spPr>
          <a:xfrm>
            <a:off x="5148064" y="6021288"/>
            <a:ext cx="2655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/>
              <a:t>GLINENA POSODA</a:t>
            </a:r>
            <a:endParaRPr lang="sl-S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NAJDBE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876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338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3875906" cy="335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149080"/>
            <a:ext cx="2808312" cy="2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NAJDBE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6004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564904"/>
            <a:ext cx="4176464" cy="27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latin typeface="Algerian" pitchFamily="82" charset="0"/>
              </a:rPr>
              <a:t>VAŠKA SITULA </a:t>
            </a:r>
            <a:r>
              <a:rPr lang="sl-SI" sz="3100" dirty="0" smtClean="0">
                <a:latin typeface="Algerian" pitchFamily="82" charset="0"/>
              </a:rPr>
              <a:t>(VAČE BLIZU LITIJE)</a:t>
            </a:r>
            <a:endParaRPr lang="sl-SI" sz="3100" dirty="0">
              <a:latin typeface="Algerian" pitchFamily="82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32403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996952"/>
            <a:ext cx="543307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4572000" y="2348880"/>
            <a:ext cx="340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VZOREC NA VAŠKI SITULI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LIKOVNA NALOGA</a:t>
            </a:r>
            <a:endParaRPr lang="sl-SI" dirty="0">
              <a:latin typeface="Algerian" pitchFamily="82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l-SI" dirty="0" smtClean="0"/>
              <a:t>    </a:t>
            </a:r>
            <a:r>
              <a:rPr lang="sl-SI" b="1" dirty="0" smtClean="0">
                <a:latin typeface="Algerian" pitchFamily="82" charset="0"/>
              </a:rPr>
              <a:t>Odpotovali  bomo  nekaj  let  nazaj  in ustvarili  vsak  svojo  posodo. </a:t>
            </a:r>
          </a:p>
          <a:p>
            <a:r>
              <a:rPr lang="sl-SI" dirty="0" smtClean="0"/>
              <a:t>Nimamo barv.</a:t>
            </a:r>
          </a:p>
          <a:p>
            <a:r>
              <a:rPr lang="pl-PL" dirty="0" smtClean="0"/>
              <a:t>Posodo bomo popestrili z vzorci. </a:t>
            </a:r>
          </a:p>
          <a:p>
            <a:r>
              <a:rPr lang="sl-SI" dirty="0" smtClean="0"/>
              <a:t>Vzorec je ustrezen, kadar je natančno izdelan in malo bolj zapleten.</a:t>
            </a:r>
          </a:p>
          <a:p>
            <a:r>
              <a:rPr lang="sl-SI" b="1" dirty="0" smtClean="0"/>
              <a:t>Potrebuješ:</a:t>
            </a:r>
            <a:r>
              <a:rPr lang="sl-SI" dirty="0" smtClean="0"/>
              <a:t> list papirja, lahko je malo trši (A3, če je možno), kuhinjsko </a:t>
            </a:r>
            <a:r>
              <a:rPr lang="sl-SI" dirty="0" err="1" smtClean="0"/>
              <a:t>alu</a:t>
            </a:r>
            <a:r>
              <a:rPr lang="sl-SI" dirty="0" smtClean="0"/>
              <a:t>-folijo, </a:t>
            </a:r>
            <a:r>
              <a:rPr lang="sl-SI" dirty="0" err="1" smtClean="0"/>
              <a:t>neošiljen</a:t>
            </a:r>
            <a:r>
              <a:rPr lang="sl-SI" dirty="0" smtClean="0"/>
              <a:t>-top svinčnik ALI leseno paličico, lepilo (predlagam UHU).</a:t>
            </a:r>
          </a:p>
          <a:p>
            <a:r>
              <a:rPr lang="sl-SI" dirty="0" smtClean="0"/>
              <a:t>Bolj mehko podlago (lahko je prt).</a:t>
            </a:r>
          </a:p>
          <a:p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656184"/>
          </a:xfrm>
        </p:spPr>
        <p:txBody>
          <a:bodyPr>
            <a:normAutofit fontScale="90000"/>
          </a:bodyPr>
          <a:lstStyle/>
          <a:p>
            <a:r>
              <a:rPr lang="sl-SI" sz="2700" dirty="0" smtClean="0"/>
              <a:t/>
            </a:r>
            <a:br>
              <a:rPr lang="sl-SI" sz="2700" dirty="0" smtClean="0"/>
            </a:br>
            <a:r>
              <a:rPr lang="sl-SI" sz="2700" dirty="0" smtClean="0"/>
              <a:t/>
            </a:r>
            <a:br>
              <a:rPr lang="sl-SI" sz="2700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2700" dirty="0" smtClean="0"/>
              <a:t>PRIPOMOČKI:  </a:t>
            </a:r>
            <a:r>
              <a:rPr lang="sl-SI" dirty="0" smtClean="0"/>
              <a:t>-</a:t>
            </a:r>
            <a:r>
              <a:rPr lang="sl-SI" sz="2700" dirty="0" smtClean="0"/>
              <a:t>kuhinjska </a:t>
            </a:r>
            <a:r>
              <a:rPr lang="sl-SI" sz="2700" dirty="0" err="1" smtClean="0"/>
              <a:t>alu</a:t>
            </a:r>
            <a:r>
              <a:rPr lang="sl-SI" sz="2700" dirty="0" smtClean="0"/>
              <a:t>-folijo, </a:t>
            </a:r>
            <a:br>
              <a:rPr lang="sl-SI" sz="2700" dirty="0" smtClean="0"/>
            </a:br>
            <a:r>
              <a:rPr lang="sl-SI" sz="2700" dirty="0" smtClean="0"/>
              <a:t>                          -ne ošiljen - top svinčnik ALI lesena paličica,</a:t>
            </a:r>
            <a:br>
              <a:rPr lang="sl-SI" sz="2700" dirty="0" smtClean="0"/>
            </a:br>
            <a:r>
              <a:rPr lang="sl-SI" sz="2700" dirty="0" smtClean="0"/>
              <a:t>                          -bolj mehka podlaga (lahko je prt).</a:t>
            </a:r>
            <a:endParaRPr lang="sl-SI" sz="2700" dirty="0"/>
          </a:p>
        </p:txBody>
      </p:sp>
      <p:pic>
        <p:nvPicPr>
          <p:cNvPr id="4" name="Ograda vsebine 3" descr="20200513_0814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2924944"/>
            <a:ext cx="4657824" cy="3493368"/>
          </a:xfrm>
        </p:spPr>
      </p:pic>
      <p:pic>
        <p:nvPicPr>
          <p:cNvPr id="6" name="Slika 5" descr="20200513_081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5246" y="3005686"/>
            <a:ext cx="4102321" cy="3076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Najprej  naredi nekaj enostavnih vzorčkov, da dobiš občutek.</a:t>
            </a:r>
            <a:endParaRPr lang="sl-SI" b="1" dirty="0"/>
          </a:p>
        </p:txBody>
      </p:sp>
      <p:pic>
        <p:nvPicPr>
          <p:cNvPr id="4" name="Ograda vsebine 3" descr="20200513_0814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76872"/>
            <a:ext cx="3240360" cy="4320480"/>
          </a:xfrm>
          <a:prstGeom prst="rect">
            <a:avLst/>
          </a:prstGeom>
        </p:spPr>
      </p:pic>
      <p:pic>
        <p:nvPicPr>
          <p:cNvPr id="5" name="Slika 4" descr="20200513_081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17032"/>
            <a:ext cx="4187957" cy="3140968"/>
          </a:xfrm>
          <a:prstGeom prst="rect">
            <a:avLst/>
          </a:prstGeom>
        </p:spPr>
      </p:pic>
      <p:pic>
        <p:nvPicPr>
          <p:cNvPr id="6" name="Slika 5" descr="20200513_0813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340768"/>
            <a:ext cx="3672408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RELIEF - LEPLJENKA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412776"/>
            <a:ext cx="26003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556792"/>
            <a:ext cx="3384376" cy="447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/>
              <a:t>Oglej</a:t>
            </a:r>
            <a:r>
              <a:rPr lang="it-IT" b="1" dirty="0" smtClean="0"/>
              <a:t> si </a:t>
            </a:r>
            <a:r>
              <a:rPr lang="it-IT" b="1" dirty="0" err="1" smtClean="0"/>
              <a:t>navodilo</a:t>
            </a:r>
            <a:r>
              <a:rPr lang="it-IT" b="1" dirty="0" smtClean="0"/>
              <a:t> </a:t>
            </a:r>
            <a:r>
              <a:rPr lang="it-IT" b="1" dirty="0" err="1" smtClean="0"/>
              <a:t>za</a:t>
            </a:r>
            <a:r>
              <a:rPr lang="it-IT" b="1" dirty="0" smtClean="0"/>
              <a:t> </a:t>
            </a:r>
            <a:r>
              <a:rPr lang="it-IT" b="1" dirty="0" err="1" smtClean="0"/>
              <a:t>izdelavo</a:t>
            </a:r>
            <a:r>
              <a:rPr lang="it-IT" b="1" dirty="0" smtClean="0"/>
              <a:t> </a:t>
            </a:r>
            <a:r>
              <a:rPr lang="it-IT" b="1" dirty="0" err="1" smtClean="0"/>
              <a:t>posode</a:t>
            </a:r>
            <a:r>
              <a:rPr lang="sl-SI" b="1" dirty="0" smtClean="0"/>
              <a:t>: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sl-SI" b="1" dirty="0" smtClean="0"/>
              <a:t>1. korak:</a:t>
            </a:r>
            <a:endParaRPr lang="sl-SI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4392488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179512" y="4941168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Na papir s svinčnikom </a:t>
            </a:r>
            <a:r>
              <a:rPr lang="sl-SI" sz="2400" dirty="0" smtClean="0"/>
              <a:t>nariši </a:t>
            </a:r>
            <a:r>
              <a:rPr lang="sl-SI" sz="2400" dirty="0"/>
              <a:t>obris posode. </a:t>
            </a:r>
          </a:p>
          <a:p>
            <a:r>
              <a:rPr lang="sl-SI" sz="2400" dirty="0"/>
              <a:t>Zamisli si svojo obliko posode, bodi izviren.</a:t>
            </a:r>
          </a:p>
        </p:txBody>
      </p:sp>
      <p:cxnSp>
        <p:nvCxnSpPr>
          <p:cNvPr id="8" name="Raven puščični konektor 7"/>
          <p:cNvCxnSpPr/>
          <p:nvPr/>
        </p:nvCxnSpPr>
        <p:spPr>
          <a:xfrm flipV="1">
            <a:off x="1547664" y="3645024"/>
            <a:ext cx="648072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konektor 9"/>
          <p:cNvCxnSpPr/>
          <p:nvPr/>
        </p:nvCxnSpPr>
        <p:spPr>
          <a:xfrm flipV="1">
            <a:off x="3635896" y="5229200"/>
            <a:ext cx="23042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2. korak: nareži koščke folije in jih   prilagodi narisani obliki.</a:t>
            </a:r>
            <a:endParaRPr lang="sl-SI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75" y="37242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536504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01008"/>
            <a:ext cx="4824536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otnik 7"/>
          <p:cNvSpPr/>
          <p:nvPr/>
        </p:nvSpPr>
        <p:spPr>
          <a:xfrm>
            <a:off x="5364088" y="2348880"/>
            <a:ext cx="3714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Čim bolj zapolni obliko posode</a:t>
            </a:r>
            <a:r>
              <a:rPr lang="pl-PL" dirty="0"/>
              <a:t>.</a:t>
            </a:r>
            <a:endParaRPr lang="sl-SI" dirty="0"/>
          </a:p>
        </p:txBody>
      </p:sp>
      <p:cxnSp>
        <p:nvCxnSpPr>
          <p:cNvPr id="10" name="Raven puščični konektor 9"/>
          <p:cNvCxnSpPr/>
          <p:nvPr/>
        </p:nvCxnSpPr>
        <p:spPr>
          <a:xfrm flipH="1">
            <a:off x="2987824" y="2636912"/>
            <a:ext cx="25922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konektor 11"/>
          <p:cNvCxnSpPr/>
          <p:nvPr/>
        </p:nvCxnSpPr>
        <p:spPr>
          <a:xfrm>
            <a:off x="7092280" y="2708920"/>
            <a:ext cx="1080120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2" y="980728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533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otnik 7"/>
          <p:cNvSpPr/>
          <p:nvPr/>
        </p:nvSpPr>
        <p:spPr>
          <a:xfrm>
            <a:off x="5076056" y="2060848"/>
            <a:ext cx="3714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Čim bolj zapolni obliko posode</a:t>
            </a:r>
            <a:r>
              <a:rPr lang="pl-PL" dirty="0"/>
              <a:t>.</a:t>
            </a:r>
            <a:endParaRPr lang="sl-SI" dirty="0"/>
          </a:p>
        </p:txBody>
      </p:sp>
      <p:cxnSp>
        <p:nvCxnSpPr>
          <p:cNvPr id="10" name="Raven puščični konektor 9"/>
          <p:cNvCxnSpPr/>
          <p:nvPr/>
        </p:nvCxnSpPr>
        <p:spPr>
          <a:xfrm flipH="1">
            <a:off x="2915816" y="2348880"/>
            <a:ext cx="230425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otnik 10"/>
          <p:cNvSpPr/>
          <p:nvPr/>
        </p:nvSpPr>
        <p:spPr>
          <a:xfrm>
            <a:off x="179512" y="4941168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Režemo koščke folije in jih prilagajamo narisani obliki</a:t>
            </a:r>
            <a:r>
              <a:rPr lang="sl-SI" sz="2400" dirty="0" smtClean="0"/>
              <a:t>.</a:t>
            </a:r>
            <a:endParaRPr lang="sl-SI" sz="2400" dirty="0"/>
          </a:p>
        </p:txBody>
      </p:sp>
      <p:cxnSp>
        <p:nvCxnSpPr>
          <p:cNvPr id="13" name="Raven puščični konektor 12"/>
          <p:cNvCxnSpPr/>
          <p:nvPr/>
        </p:nvCxnSpPr>
        <p:spPr>
          <a:xfrm>
            <a:off x="3059832" y="5373216"/>
            <a:ext cx="38884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3. korak: Na folijo rišemo vzorce po lastni izbiri.</a:t>
            </a:r>
            <a:br>
              <a:rPr lang="pl-PL" sz="2400" dirty="0" smtClean="0"/>
            </a:br>
            <a:r>
              <a:rPr lang="sl-SI" sz="2400" dirty="0" smtClean="0"/>
              <a:t>Najprej poskusi na nekaj koščkov narisati vzorce. </a:t>
            </a:r>
            <a:br>
              <a:rPr lang="sl-SI" sz="2400" dirty="0" smtClean="0"/>
            </a:br>
            <a:r>
              <a:rPr lang="sl-SI" sz="2400" dirty="0" smtClean="0"/>
              <a:t>Riši jih </a:t>
            </a:r>
            <a:r>
              <a:rPr lang="sl-SI" sz="2400" b="1" dirty="0" smtClean="0"/>
              <a:t>na hrbtno stran</a:t>
            </a:r>
            <a:r>
              <a:rPr lang="sl-SI" sz="2400" dirty="0" smtClean="0"/>
              <a:t>, </a:t>
            </a:r>
            <a:r>
              <a:rPr lang="sl-SI" sz="2400" b="1" dirty="0" smtClean="0"/>
              <a:t>prilepi pa na pravo</a:t>
            </a:r>
            <a:r>
              <a:rPr lang="sl-SI" sz="2400" dirty="0" smtClean="0"/>
              <a:t>.</a:t>
            </a:r>
            <a:endParaRPr lang="sl-SI" sz="2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772400" cy="41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aven puščični konektor 5"/>
          <p:cNvCxnSpPr/>
          <p:nvPr/>
        </p:nvCxnSpPr>
        <p:spPr>
          <a:xfrm flipH="1">
            <a:off x="2987824" y="1412776"/>
            <a:ext cx="864096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konektor 7"/>
          <p:cNvCxnSpPr/>
          <p:nvPr/>
        </p:nvCxnSpPr>
        <p:spPr>
          <a:xfrm flipH="1">
            <a:off x="6660232" y="908720"/>
            <a:ext cx="50405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chemeClr val="tx1"/>
                </a:solidFill>
                <a:latin typeface="Perpetua" pitchFamily="18" charset="0"/>
              </a:rPr>
              <a:t>4. korak</a:t>
            </a:r>
            <a:r>
              <a:rPr lang="sl-SI" sz="2400" dirty="0" smtClean="0">
                <a:solidFill>
                  <a:schemeClr val="tx1"/>
                </a:solidFill>
                <a:latin typeface="Perpetua" pitchFamily="18" charset="0"/>
              </a:rPr>
              <a:t/>
            </a:r>
            <a:br>
              <a:rPr lang="sl-SI" sz="2400" dirty="0" smtClean="0">
                <a:solidFill>
                  <a:schemeClr val="tx1"/>
                </a:solidFill>
                <a:latin typeface="Perpetua" pitchFamily="18" charset="0"/>
              </a:rPr>
            </a:br>
            <a:r>
              <a:rPr lang="sl-SI" sz="2400" dirty="0" smtClean="0">
                <a:solidFill>
                  <a:schemeClr val="tx1"/>
                </a:solidFill>
                <a:latin typeface="Perpetua" pitchFamily="18" charset="0"/>
              </a:rPr>
              <a:t>                     Med koščki folije puščamo  nekaj prostora (fuge).</a:t>
            </a:r>
            <a:endParaRPr lang="sl-SI" sz="2400" dirty="0">
              <a:solidFill>
                <a:schemeClr val="tx1"/>
              </a:solidFill>
              <a:latin typeface="Perpetua" pitchFamily="18" charset="0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0892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6863" y="1783457"/>
            <a:ext cx="4680520" cy="379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otnik 6"/>
          <p:cNvSpPr/>
          <p:nvPr/>
        </p:nvSpPr>
        <p:spPr>
          <a:xfrm>
            <a:off x="4572000" y="17728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dirty="0"/>
              <a:t>Narisane</a:t>
            </a:r>
            <a:r>
              <a:rPr lang="pl-PL" sz="2400" dirty="0"/>
              <a:t> koščke folije lepimo na podlago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cxnSp>
        <p:nvCxnSpPr>
          <p:cNvPr id="9" name="Raven puščični konektor 8"/>
          <p:cNvCxnSpPr/>
          <p:nvPr/>
        </p:nvCxnSpPr>
        <p:spPr>
          <a:xfrm flipH="1">
            <a:off x="2555776" y="1196752"/>
            <a:ext cx="86409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konektor 10"/>
          <p:cNvCxnSpPr/>
          <p:nvPr/>
        </p:nvCxnSpPr>
        <p:spPr>
          <a:xfrm>
            <a:off x="5796136" y="2204864"/>
            <a:ext cx="64807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4. korak:</a:t>
            </a:r>
            <a:endParaRPr lang="sl-SI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43910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355976" y="3562350"/>
            <a:ext cx="43910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179512" y="5301208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/>
              <a:t>Najbolje </a:t>
            </a:r>
            <a:r>
              <a:rPr lang="sl-SI" sz="2400" dirty="0"/>
              <a:t>je, če je barva tekoča (vodenke, tempere). Če tega nimaš, lahko z barvico. </a:t>
            </a:r>
            <a:endParaRPr lang="sl-SI" sz="2400" dirty="0" smtClean="0"/>
          </a:p>
          <a:p>
            <a:r>
              <a:rPr lang="sl-SI" sz="2400" dirty="0" smtClean="0"/>
              <a:t>Flomaster </a:t>
            </a:r>
            <a:r>
              <a:rPr lang="sl-SI" sz="2400" dirty="0"/>
              <a:t>odsvetujem.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5004049" y="2348880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Vmesne prostore zapolnimo z eno barvo. </a:t>
            </a:r>
            <a:r>
              <a:rPr lang="pl-PL" sz="2400" dirty="0" smtClean="0"/>
              <a:t> </a:t>
            </a:r>
            <a:r>
              <a:rPr lang="pl-PL" sz="2400" dirty="0"/>
              <a:t>(</a:t>
            </a:r>
            <a:r>
              <a:rPr lang="pl-PL" sz="2400" dirty="0" smtClean="0"/>
              <a:t>belo, sivo,..)</a:t>
            </a:r>
            <a:endParaRPr lang="sl-SI" sz="2400" dirty="0"/>
          </a:p>
        </p:txBody>
      </p:sp>
      <p:cxnSp>
        <p:nvCxnSpPr>
          <p:cNvPr id="10" name="Raven puščični konektor 9"/>
          <p:cNvCxnSpPr/>
          <p:nvPr/>
        </p:nvCxnSpPr>
        <p:spPr>
          <a:xfrm flipH="1">
            <a:off x="3491880" y="2996952"/>
            <a:ext cx="158417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konektor 11"/>
          <p:cNvCxnSpPr/>
          <p:nvPr/>
        </p:nvCxnSpPr>
        <p:spPr>
          <a:xfrm>
            <a:off x="6084168" y="3212976"/>
            <a:ext cx="14401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Nekaj primerov izdelkov:</a:t>
            </a:r>
            <a:endParaRPr lang="sl-SI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3024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3280785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46141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5"/>
            <a:ext cx="3449068" cy="45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VREDNOTENJE: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sl-SI" dirty="0" smtClean="0"/>
              <a:t>Upoštevali bomo naslednje kriterije:</a:t>
            </a:r>
          </a:p>
          <a:p>
            <a:r>
              <a:rPr lang="sl-SI" b="1" dirty="0" smtClean="0"/>
              <a:t>upoštevanje navodil pri izdelavi (prilagojeno glede na pripomočke, ki so na voljo)</a:t>
            </a:r>
          </a:p>
          <a:p>
            <a:r>
              <a:rPr lang="sl-SI" b="1" dirty="0" smtClean="0"/>
              <a:t>natančnost(vzorec je natančen, bolj zapleten)</a:t>
            </a:r>
          </a:p>
          <a:p>
            <a:r>
              <a:rPr lang="sl-SI" b="1" dirty="0" smtClean="0"/>
              <a:t>čistost izdelka (dobro prilepljeno, ni preveč zmečkano)</a:t>
            </a:r>
          </a:p>
          <a:p>
            <a:r>
              <a:rPr lang="sl-SI" b="1" dirty="0" smtClean="0"/>
              <a:t>izvirnost(izdelek je tvoj, tvoja domišljija)</a:t>
            </a:r>
            <a:endParaRPr lang="sl-SI" dirty="0" smtClean="0"/>
          </a:p>
          <a:p>
            <a:pPr>
              <a:buNone/>
            </a:pPr>
            <a:r>
              <a:rPr lang="pl-PL" dirty="0" smtClean="0"/>
              <a:t>Izdelek fotografiraj in mi ga pošlji najkasneje </a:t>
            </a:r>
            <a:r>
              <a:rPr lang="pl-PL" b="1" dirty="0" smtClean="0"/>
              <a:t>do ponedeljka, 18. maja 2020.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VAZE, OKRASNE POSODE</a:t>
            </a:r>
            <a:endParaRPr lang="sl-SI" dirty="0">
              <a:latin typeface="Algerian" pitchFamily="82" charset="0"/>
            </a:endParaRPr>
          </a:p>
        </p:txBody>
      </p:sp>
      <p:sp>
        <p:nvSpPr>
          <p:cNvPr id="5" name="Ograda vsebine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/>
              <a:t>Prepričana sem, da se v vsakem stanovanju najde kakšna lepa posoda. </a:t>
            </a:r>
          </a:p>
          <a:p>
            <a:r>
              <a:rPr lang="pl-PL" dirty="0" smtClean="0"/>
              <a:t>Dobro si oglej posode –vaze, skodelice, sklede za sadje… </a:t>
            </a:r>
          </a:p>
          <a:p>
            <a:r>
              <a:rPr lang="sl-SI" dirty="0" smtClean="0"/>
              <a:t>Imajo vzorec? So poslikane? </a:t>
            </a:r>
          </a:p>
          <a:p>
            <a:r>
              <a:rPr lang="sl-SI" dirty="0" smtClean="0"/>
              <a:t>So gladke? Kakšne oblike imajo? Lahko vzorce začutimo s prsti?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latin typeface="Algerian" pitchFamily="82" charset="0"/>
              </a:rPr>
              <a:t>TUDI DOMA IMAMO VAZE Z VZORČKI: </a:t>
            </a:r>
            <a:r>
              <a:rPr lang="sl-SI" sz="2700" dirty="0" smtClean="0">
                <a:latin typeface="Algerian" pitchFamily="82" charset="0"/>
              </a:rPr>
              <a:t>vzorčke lahko začutimo s prsti</a:t>
            </a:r>
            <a:endParaRPr lang="sl-SI" sz="2700" dirty="0"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0" y="1268760"/>
            <a:ext cx="29527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348880"/>
            <a:ext cx="3693789" cy="295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STARE POSODE</a:t>
            </a:r>
            <a:endParaRPr lang="sl-SI" dirty="0">
              <a:latin typeface="Algerian" pitchFamily="82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/>
              <a:t>Posodo so začeli izdelovati že zelo dolgo nazaj. </a:t>
            </a:r>
          </a:p>
          <a:p>
            <a:r>
              <a:rPr lang="pl-PL" dirty="0" smtClean="0"/>
              <a:t>V nadaljevanju si oglej, kako so (arheologi) to ugotovili.</a:t>
            </a:r>
          </a:p>
          <a:p>
            <a:r>
              <a:rPr lang="sl-SI" dirty="0" smtClean="0"/>
              <a:t>Včasih so ženske izdelovale posodo iz gline, različnih kovin. </a:t>
            </a:r>
          </a:p>
          <a:p>
            <a:r>
              <a:rPr lang="sl-SI" dirty="0" smtClean="0"/>
              <a:t>Ker </a:t>
            </a:r>
            <a:r>
              <a:rPr lang="sl-SI" b="1" dirty="0" smtClean="0"/>
              <a:t>niso imele barv, so na posodo oblikovale vzorce. Bolj kot so bile natančne, bolj je bilo njihovo delo cenjeno.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STARE POSODE</a:t>
            </a:r>
            <a:endParaRPr lang="sl-S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92896"/>
            <a:ext cx="17811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92896"/>
            <a:ext cx="2016224" cy="261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276872"/>
            <a:ext cx="2304256" cy="28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/>
              <a:t> </a:t>
            </a:r>
            <a:r>
              <a:rPr lang="sl-SI" b="1" dirty="0" smtClean="0">
                <a:latin typeface="Algerian" pitchFamily="82" charset="0"/>
              </a:rPr>
              <a:t>KDO JE  ARHEOLOG?</a:t>
            </a:r>
            <a:endParaRPr lang="sl-SI" dirty="0">
              <a:latin typeface="Algerian" pitchFamily="82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/>
              <a:t>ARHEOLOG je človek, ki se ukvarja z izkopavanjem arheoloških najdb na terenu.</a:t>
            </a:r>
          </a:p>
          <a:p>
            <a:r>
              <a:rPr lang="sl-SI" sz="3200" b="1" dirty="0" smtClean="0"/>
              <a:t>ARHEOLOGIJA je znanost, ki na osnovi izkopanin proučuje življenje in kulturo starih ljudstev. Raziskuje, kako so ljudje živeli v davnih časih, kakšno orodje in orožje so uporabljali, kako so pokopavali pokojnike, ….ipd</a:t>
            </a:r>
            <a:endParaRPr lang="sl-SI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latin typeface="Algerian" pitchFamily="82" charset="0"/>
              </a:rPr>
              <a:t>ARHEOLOG</a:t>
            </a:r>
            <a:endParaRPr lang="sl-SI" dirty="0">
              <a:latin typeface="Algerian" pitchFamily="82" charset="0"/>
            </a:endParaRPr>
          </a:p>
        </p:txBody>
      </p:sp>
      <p:pic>
        <p:nvPicPr>
          <p:cNvPr id="29698" name="Picture 2" descr="Arheolog – poklic za ljubitelje zgodovine in dogodivščin – enaA ...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869340" cy="399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0226"/>
          </a:xfrm>
        </p:spPr>
        <p:txBody>
          <a:bodyPr>
            <a:noAutofit/>
          </a:bodyPr>
          <a:lstStyle/>
          <a:p>
            <a:r>
              <a:rPr lang="sl-SI" sz="3200" b="1" dirty="0" smtClean="0">
                <a:latin typeface="Algerian" pitchFamily="82" charset="0"/>
              </a:rPr>
              <a:t>Najpomembnejše  arheološke najdbe  iz  območja  Slovenije  se hranijo  v  Narodnem  muzeju  v Ljubljani.</a:t>
            </a:r>
            <a:endParaRPr lang="sl-SI" sz="3200" dirty="0">
              <a:latin typeface="Algerian" pitchFamily="8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04864"/>
            <a:ext cx="6696744" cy="405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slovni izid">
  <a:themeElements>
    <a:clrScheme name="Poslovni izi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oslovni izi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slovni izi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641</Words>
  <Application>Microsoft Office PowerPoint</Application>
  <PresentationFormat>Diaprojekcija na zaslonu (4:3)</PresentationFormat>
  <Paragraphs>79</Paragraphs>
  <Slides>28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4" baseType="lpstr">
      <vt:lpstr>Algerian</vt:lpstr>
      <vt:lpstr>Calibri</vt:lpstr>
      <vt:lpstr>Franklin Gothic Book</vt:lpstr>
      <vt:lpstr>Perpetua</vt:lpstr>
      <vt:lpstr>Wingdings 2</vt:lpstr>
      <vt:lpstr>Poslovni izid</vt:lpstr>
      <vt:lpstr>TEHNIŠKI DAN 4. R</vt:lpstr>
      <vt:lpstr>RELIEF - LEPLJENKA</vt:lpstr>
      <vt:lpstr>VAZE, OKRASNE POSODE</vt:lpstr>
      <vt:lpstr>TUDI DOMA IMAMO VAZE Z VZORČKI: vzorčke lahko začutimo s prsti</vt:lpstr>
      <vt:lpstr>STARE POSODE</vt:lpstr>
      <vt:lpstr>STARE POSODE</vt:lpstr>
      <vt:lpstr> KDO JE  ARHEOLOG?</vt:lpstr>
      <vt:lpstr>ARHEOLOG</vt:lpstr>
      <vt:lpstr>Najpomembnejše  arheološke najdbe  iz  območja  Slovenije  se hranijo  v  Narodnem  muzeju  v Ljubljani.</vt:lpstr>
      <vt:lpstr>NAJDBE</vt:lpstr>
      <vt:lpstr>KAMENA DOBA </vt:lpstr>
      <vt:lpstr>DOBA KOVIN</vt:lpstr>
      <vt:lpstr>ŽELEZNA DOBA </vt:lpstr>
      <vt:lpstr>NAJDBE</vt:lpstr>
      <vt:lpstr>NAJDBE</vt:lpstr>
      <vt:lpstr>VAŠKA SITULA (VAČE BLIZU LITIJE)</vt:lpstr>
      <vt:lpstr>LIKOVNA NALOGA</vt:lpstr>
      <vt:lpstr>   PRIPOMOČKI:  -kuhinjska alu-folijo,                            -ne ošiljen - top svinčnik ALI lesena paličica,                           -bolj mehka podlaga (lahko je prt).</vt:lpstr>
      <vt:lpstr>Najprej  naredi nekaj enostavnih vzorčkov, da dobiš občutek.</vt:lpstr>
      <vt:lpstr>Oglej si navodilo za izdelavo posode: 1. korak:</vt:lpstr>
      <vt:lpstr>2. korak: nareži koščke folije in jih   prilagodi narisani obliki.</vt:lpstr>
      <vt:lpstr>PowerPointova predstavitev</vt:lpstr>
      <vt:lpstr>3. korak: Na folijo rišemo vzorce po lastni izbiri. Najprej poskusi na nekaj koščkov narisati vzorce.  Riši jih na hrbtno stran, prilepi pa na pravo.</vt:lpstr>
      <vt:lpstr>4. korak                      Med koščki folije puščamo  nekaj prostora (fuge).</vt:lpstr>
      <vt:lpstr>4. korak:</vt:lpstr>
      <vt:lpstr>Nekaj primerov izdelkov:</vt:lpstr>
      <vt:lpstr>PowerPointova predstavitev</vt:lpstr>
      <vt:lpstr>VREDNOTENJE: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 4. R</dc:title>
  <dc:creator>Uporabnik sistema Windows</dc:creator>
  <cp:lastModifiedBy>masef</cp:lastModifiedBy>
  <cp:revision>32</cp:revision>
  <dcterms:created xsi:type="dcterms:W3CDTF">2020-05-13T07:37:38Z</dcterms:created>
  <dcterms:modified xsi:type="dcterms:W3CDTF">2020-05-13T14:45:19Z</dcterms:modified>
</cp:coreProperties>
</file>